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333" r:id="rId22"/>
    <p:sldId id="334" r:id="rId23"/>
    <p:sldId id="335" r:id="rId24"/>
    <p:sldId id="337" r:id="rId25"/>
    <p:sldId id="336"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5" d="100"/>
          <a:sy n="75" d="100"/>
        </p:scale>
        <p:origin x="2208" y="4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BF94F0-2BB9-437E-8B4A-EBFF9A74E58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CA"/>
        </a:p>
      </dgm:t>
    </dgm:pt>
    <dgm:pt modelId="{6CF211BA-5C63-4EDF-811E-767DD7494329}">
      <dgm:prSet phldrT="[Text]"/>
      <dgm:spPr/>
      <dgm:t>
        <a:bodyPr/>
        <a:lstStyle/>
        <a:p>
          <a:r>
            <a:rPr lang="en-CA" dirty="0"/>
            <a:t>Extract data from Space X API &gt; Json file</a:t>
          </a:r>
        </a:p>
      </dgm:t>
    </dgm:pt>
    <dgm:pt modelId="{7D1EF696-FCE2-4C73-87F4-3A963D7FA97F}" type="parTrans" cxnId="{B6283CB5-2619-4BD0-B815-21DC5FF69D48}">
      <dgm:prSet/>
      <dgm:spPr/>
      <dgm:t>
        <a:bodyPr/>
        <a:lstStyle/>
        <a:p>
          <a:endParaRPr lang="en-CA"/>
        </a:p>
      </dgm:t>
    </dgm:pt>
    <dgm:pt modelId="{A555E78F-E4C2-44FC-82B0-9CBA08849948}" type="sibTrans" cxnId="{B6283CB5-2619-4BD0-B815-21DC5FF69D48}">
      <dgm:prSet/>
      <dgm:spPr/>
      <dgm:t>
        <a:bodyPr/>
        <a:lstStyle/>
        <a:p>
          <a:endParaRPr lang="en-CA"/>
        </a:p>
      </dgm:t>
    </dgm:pt>
    <dgm:pt modelId="{EFC4A6D9-3C70-43B0-9DD3-97BBAACEE157}">
      <dgm:prSet phldrT="[Text]"/>
      <dgm:spPr/>
      <dgm:t>
        <a:bodyPr/>
        <a:lstStyle/>
        <a:p>
          <a:r>
            <a:rPr lang="en-CA" dirty="0"/>
            <a:t>From the Json extracted was transformed into </a:t>
          </a:r>
          <a:r>
            <a:rPr lang="en-CA" dirty="0" err="1"/>
            <a:t>Dataframe</a:t>
          </a:r>
          <a:endParaRPr lang="en-CA" dirty="0"/>
        </a:p>
      </dgm:t>
    </dgm:pt>
    <dgm:pt modelId="{6FA46985-69E1-466E-B095-D7429EFD6831}" type="parTrans" cxnId="{7A2825B1-3237-4284-8758-05ED38743A89}">
      <dgm:prSet/>
      <dgm:spPr/>
      <dgm:t>
        <a:bodyPr/>
        <a:lstStyle/>
        <a:p>
          <a:endParaRPr lang="en-CA"/>
        </a:p>
      </dgm:t>
    </dgm:pt>
    <dgm:pt modelId="{FD7ECE1E-DF8D-4B18-8DB5-30CAE4C88E0C}" type="sibTrans" cxnId="{7A2825B1-3237-4284-8758-05ED38743A89}">
      <dgm:prSet/>
      <dgm:spPr/>
      <dgm:t>
        <a:bodyPr/>
        <a:lstStyle/>
        <a:p>
          <a:endParaRPr lang="en-CA"/>
        </a:p>
      </dgm:t>
    </dgm:pt>
    <dgm:pt modelId="{57DE4267-1E05-4897-9A38-A2B680541F02}">
      <dgm:prSet phldrT="[Text]"/>
      <dgm:spPr/>
      <dgm:t>
        <a:bodyPr/>
        <a:lstStyle/>
        <a:p>
          <a:r>
            <a:rPr lang="en-CA" dirty="0"/>
            <a:t>Relevant Dictionary was extracted from the previous </a:t>
          </a:r>
          <a:r>
            <a:rPr lang="en-CA" dirty="0" err="1"/>
            <a:t>dataframe</a:t>
          </a:r>
          <a:endParaRPr lang="en-CA" dirty="0"/>
        </a:p>
      </dgm:t>
    </dgm:pt>
    <dgm:pt modelId="{EBFABF3C-464F-4284-9DE7-177027B1B394}" type="parTrans" cxnId="{D6C4866B-979B-46B9-83FE-4E5C61EB35CF}">
      <dgm:prSet/>
      <dgm:spPr/>
      <dgm:t>
        <a:bodyPr/>
        <a:lstStyle/>
        <a:p>
          <a:endParaRPr lang="en-CA"/>
        </a:p>
      </dgm:t>
    </dgm:pt>
    <dgm:pt modelId="{9CFD9BAF-0B69-4393-82B1-B4BA599FCF36}" type="sibTrans" cxnId="{D6C4866B-979B-46B9-83FE-4E5C61EB35CF}">
      <dgm:prSet/>
      <dgm:spPr/>
      <dgm:t>
        <a:bodyPr/>
        <a:lstStyle/>
        <a:p>
          <a:endParaRPr lang="en-CA"/>
        </a:p>
      </dgm:t>
    </dgm:pt>
    <dgm:pt modelId="{661BB0C7-4C2F-412E-806D-8857A02EA37E}">
      <dgm:prSet phldrT="[Text]"/>
      <dgm:spPr/>
      <dgm:t>
        <a:bodyPr/>
        <a:lstStyle/>
        <a:p>
          <a:r>
            <a:rPr lang="en-CA" dirty="0"/>
            <a:t>The important keys and information was selected and saved into another </a:t>
          </a:r>
          <a:r>
            <a:rPr lang="en-CA" dirty="0" err="1"/>
            <a:t>df</a:t>
          </a:r>
          <a:endParaRPr lang="en-CA" dirty="0"/>
        </a:p>
      </dgm:t>
    </dgm:pt>
    <dgm:pt modelId="{3D934D39-7CCC-439A-8AF8-CD9346637652}" type="parTrans" cxnId="{D5740791-B432-4C30-AFE8-4464B2F455DF}">
      <dgm:prSet/>
      <dgm:spPr/>
      <dgm:t>
        <a:bodyPr/>
        <a:lstStyle/>
        <a:p>
          <a:endParaRPr lang="en-CA"/>
        </a:p>
      </dgm:t>
    </dgm:pt>
    <dgm:pt modelId="{EA0E8CD3-FD89-44B0-99AA-A279C1BBF235}" type="sibTrans" cxnId="{D5740791-B432-4C30-AFE8-4464B2F455DF}">
      <dgm:prSet/>
      <dgm:spPr/>
      <dgm:t>
        <a:bodyPr/>
        <a:lstStyle/>
        <a:p>
          <a:endParaRPr lang="en-CA"/>
        </a:p>
      </dgm:t>
    </dgm:pt>
    <dgm:pt modelId="{3205EA97-D136-48D4-8DF8-A9F14D067EEF}">
      <dgm:prSet phldrT="[Text]"/>
      <dgm:spPr/>
      <dgm:t>
        <a:bodyPr/>
        <a:lstStyle/>
        <a:p>
          <a:r>
            <a:rPr lang="en-CA" dirty="0"/>
            <a:t>Data quality was checked by  replacing the missing values with the mean.</a:t>
          </a:r>
        </a:p>
      </dgm:t>
    </dgm:pt>
    <dgm:pt modelId="{25D563A2-CF8C-49D2-AC3E-1BB6FE674083}" type="parTrans" cxnId="{3CFB5A07-D4F3-429E-8A0B-D5F2F16BD280}">
      <dgm:prSet/>
      <dgm:spPr/>
      <dgm:t>
        <a:bodyPr/>
        <a:lstStyle/>
        <a:p>
          <a:endParaRPr lang="en-CA"/>
        </a:p>
      </dgm:t>
    </dgm:pt>
    <dgm:pt modelId="{CFBB2216-0BFB-4922-9A4C-7FB9A67088BA}" type="sibTrans" cxnId="{3CFB5A07-D4F3-429E-8A0B-D5F2F16BD280}">
      <dgm:prSet/>
      <dgm:spPr/>
      <dgm:t>
        <a:bodyPr/>
        <a:lstStyle/>
        <a:p>
          <a:endParaRPr lang="en-CA"/>
        </a:p>
      </dgm:t>
    </dgm:pt>
    <dgm:pt modelId="{EF08E45A-2C1F-4858-BCCD-DE95D2C0B9FF}" type="pres">
      <dgm:prSet presAssocID="{A7BF94F0-2BB9-437E-8B4A-EBFF9A74E58F}" presName="outerComposite" presStyleCnt="0">
        <dgm:presLayoutVars>
          <dgm:chMax val="5"/>
          <dgm:dir/>
          <dgm:resizeHandles val="exact"/>
        </dgm:presLayoutVars>
      </dgm:prSet>
      <dgm:spPr/>
    </dgm:pt>
    <dgm:pt modelId="{B32A9585-49EC-44E1-AC51-33F37282C499}" type="pres">
      <dgm:prSet presAssocID="{A7BF94F0-2BB9-437E-8B4A-EBFF9A74E58F}" presName="dummyMaxCanvas" presStyleCnt="0">
        <dgm:presLayoutVars/>
      </dgm:prSet>
      <dgm:spPr/>
    </dgm:pt>
    <dgm:pt modelId="{4C74DF28-BD92-4297-9BD4-21EEB029C27C}" type="pres">
      <dgm:prSet presAssocID="{A7BF94F0-2BB9-437E-8B4A-EBFF9A74E58F}" presName="FiveNodes_1" presStyleLbl="node1" presStyleIdx="0" presStyleCnt="5" custScaleX="125719">
        <dgm:presLayoutVars>
          <dgm:bulletEnabled val="1"/>
        </dgm:presLayoutVars>
      </dgm:prSet>
      <dgm:spPr/>
    </dgm:pt>
    <dgm:pt modelId="{A2B9DCFB-9B94-4380-8B9D-B9B9E9D22B08}" type="pres">
      <dgm:prSet presAssocID="{A7BF94F0-2BB9-437E-8B4A-EBFF9A74E58F}" presName="FiveNodes_2" presStyleLbl="node1" presStyleIdx="1" presStyleCnt="5" custScaleX="114591">
        <dgm:presLayoutVars>
          <dgm:bulletEnabled val="1"/>
        </dgm:presLayoutVars>
      </dgm:prSet>
      <dgm:spPr/>
    </dgm:pt>
    <dgm:pt modelId="{49753F25-879D-49B4-80EB-A2602AD0E107}" type="pres">
      <dgm:prSet presAssocID="{A7BF94F0-2BB9-437E-8B4A-EBFF9A74E58F}" presName="FiveNodes_3" presStyleLbl="node1" presStyleIdx="2" presStyleCnt="5" custScaleX="117011">
        <dgm:presLayoutVars>
          <dgm:bulletEnabled val="1"/>
        </dgm:presLayoutVars>
      </dgm:prSet>
      <dgm:spPr/>
    </dgm:pt>
    <dgm:pt modelId="{360AB456-6906-4088-BA63-33C96CFD49D2}" type="pres">
      <dgm:prSet presAssocID="{A7BF94F0-2BB9-437E-8B4A-EBFF9A74E58F}" presName="FiveNodes_4" presStyleLbl="node1" presStyleIdx="3" presStyleCnt="5">
        <dgm:presLayoutVars>
          <dgm:bulletEnabled val="1"/>
        </dgm:presLayoutVars>
      </dgm:prSet>
      <dgm:spPr/>
    </dgm:pt>
    <dgm:pt modelId="{794F8D92-B25B-4755-90DB-4FDE6B789507}" type="pres">
      <dgm:prSet presAssocID="{A7BF94F0-2BB9-437E-8B4A-EBFF9A74E58F}" presName="FiveNodes_5" presStyleLbl="node1" presStyleIdx="4" presStyleCnt="5">
        <dgm:presLayoutVars>
          <dgm:bulletEnabled val="1"/>
        </dgm:presLayoutVars>
      </dgm:prSet>
      <dgm:spPr/>
    </dgm:pt>
    <dgm:pt modelId="{02FF0BFE-A8E9-4E11-AD2F-CA2FA1B3B656}" type="pres">
      <dgm:prSet presAssocID="{A7BF94F0-2BB9-437E-8B4A-EBFF9A74E58F}" presName="FiveConn_1-2" presStyleLbl="fgAccFollowNode1" presStyleIdx="0" presStyleCnt="4">
        <dgm:presLayoutVars>
          <dgm:bulletEnabled val="1"/>
        </dgm:presLayoutVars>
      </dgm:prSet>
      <dgm:spPr/>
    </dgm:pt>
    <dgm:pt modelId="{295FF7D3-C0F5-44B4-A910-F7BCBC9806F2}" type="pres">
      <dgm:prSet presAssocID="{A7BF94F0-2BB9-437E-8B4A-EBFF9A74E58F}" presName="FiveConn_2-3" presStyleLbl="fgAccFollowNode1" presStyleIdx="1" presStyleCnt="4">
        <dgm:presLayoutVars>
          <dgm:bulletEnabled val="1"/>
        </dgm:presLayoutVars>
      </dgm:prSet>
      <dgm:spPr/>
    </dgm:pt>
    <dgm:pt modelId="{7521A22C-CFA9-4C5F-973B-106D28277212}" type="pres">
      <dgm:prSet presAssocID="{A7BF94F0-2BB9-437E-8B4A-EBFF9A74E58F}" presName="FiveConn_3-4" presStyleLbl="fgAccFollowNode1" presStyleIdx="2" presStyleCnt="4">
        <dgm:presLayoutVars>
          <dgm:bulletEnabled val="1"/>
        </dgm:presLayoutVars>
      </dgm:prSet>
      <dgm:spPr/>
    </dgm:pt>
    <dgm:pt modelId="{5C422A02-439C-4351-B096-9C79E708826E}" type="pres">
      <dgm:prSet presAssocID="{A7BF94F0-2BB9-437E-8B4A-EBFF9A74E58F}" presName="FiveConn_4-5" presStyleLbl="fgAccFollowNode1" presStyleIdx="3" presStyleCnt="4">
        <dgm:presLayoutVars>
          <dgm:bulletEnabled val="1"/>
        </dgm:presLayoutVars>
      </dgm:prSet>
      <dgm:spPr/>
    </dgm:pt>
    <dgm:pt modelId="{C2AAB102-ED0A-42F6-91A3-0B07B4CE0F4C}" type="pres">
      <dgm:prSet presAssocID="{A7BF94F0-2BB9-437E-8B4A-EBFF9A74E58F}" presName="FiveNodes_1_text" presStyleLbl="node1" presStyleIdx="4" presStyleCnt="5">
        <dgm:presLayoutVars>
          <dgm:bulletEnabled val="1"/>
        </dgm:presLayoutVars>
      </dgm:prSet>
      <dgm:spPr/>
    </dgm:pt>
    <dgm:pt modelId="{9AF3F31E-394B-4E84-9B5B-347824D4FA23}" type="pres">
      <dgm:prSet presAssocID="{A7BF94F0-2BB9-437E-8B4A-EBFF9A74E58F}" presName="FiveNodes_2_text" presStyleLbl="node1" presStyleIdx="4" presStyleCnt="5">
        <dgm:presLayoutVars>
          <dgm:bulletEnabled val="1"/>
        </dgm:presLayoutVars>
      </dgm:prSet>
      <dgm:spPr/>
    </dgm:pt>
    <dgm:pt modelId="{9B95B486-DD57-438D-8039-03401DFA6776}" type="pres">
      <dgm:prSet presAssocID="{A7BF94F0-2BB9-437E-8B4A-EBFF9A74E58F}" presName="FiveNodes_3_text" presStyleLbl="node1" presStyleIdx="4" presStyleCnt="5">
        <dgm:presLayoutVars>
          <dgm:bulletEnabled val="1"/>
        </dgm:presLayoutVars>
      </dgm:prSet>
      <dgm:spPr/>
    </dgm:pt>
    <dgm:pt modelId="{6791483D-BDED-4B8B-A46B-AB92F5B06AEB}" type="pres">
      <dgm:prSet presAssocID="{A7BF94F0-2BB9-437E-8B4A-EBFF9A74E58F}" presName="FiveNodes_4_text" presStyleLbl="node1" presStyleIdx="4" presStyleCnt="5">
        <dgm:presLayoutVars>
          <dgm:bulletEnabled val="1"/>
        </dgm:presLayoutVars>
      </dgm:prSet>
      <dgm:spPr/>
    </dgm:pt>
    <dgm:pt modelId="{D27B31BE-898F-49F3-A269-268A6BF3DE07}" type="pres">
      <dgm:prSet presAssocID="{A7BF94F0-2BB9-437E-8B4A-EBFF9A74E58F}" presName="FiveNodes_5_text" presStyleLbl="node1" presStyleIdx="4" presStyleCnt="5">
        <dgm:presLayoutVars>
          <dgm:bulletEnabled val="1"/>
        </dgm:presLayoutVars>
      </dgm:prSet>
      <dgm:spPr/>
    </dgm:pt>
  </dgm:ptLst>
  <dgm:cxnLst>
    <dgm:cxn modelId="{3CFB5A07-D4F3-429E-8A0B-D5F2F16BD280}" srcId="{A7BF94F0-2BB9-437E-8B4A-EBFF9A74E58F}" destId="{3205EA97-D136-48D4-8DF8-A9F14D067EEF}" srcOrd="4" destOrd="0" parTransId="{25D563A2-CF8C-49D2-AC3E-1BB6FE674083}" sibTransId="{CFBB2216-0BFB-4922-9A4C-7FB9A67088BA}"/>
    <dgm:cxn modelId="{7E44B71B-6D7B-432F-BE9A-596D7228BDB7}" type="presOf" srcId="{661BB0C7-4C2F-412E-806D-8857A02EA37E}" destId="{360AB456-6906-4088-BA63-33C96CFD49D2}" srcOrd="0" destOrd="0" presId="urn:microsoft.com/office/officeart/2005/8/layout/vProcess5"/>
    <dgm:cxn modelId="{AF59381E-DD32-4FDF-ACEB-DCE790E4D413}" type="presOf" srcId="{A555E78F-E4C2-44FC-82B0-9CBA08849948}" destId="{02FF0BFE-A8E9-4E11-AD2F-CA2FA1B3B656}" srcOrd="0" destOrd="0" presId="urn:microsoft.com/office/officeart/2005/8/layout/vProcess5"/>
    <dgm:cxn modelId="{F9654623-7CE1-4055-8F61-8FA1F6F25CBB}" type="presOf" srcId="{A7BF94F0-2BB9-437E-8B4A-EBFF9A74E58F}" destId="{EF08E45A-2C1F-4858-BCCD-DE95D2C0B9FF}" srcOrd="0" destOrd="0" presId="urn:microsoft.com/office/officeart/2005/8/layout/vProcess5"/>
    <dgm:cxn modelId="{FD93AA30-2C00-4254-B097-FAD604CB8B48}" type="presOf" srcId="{6CF211BA-5C63-4EDF-811E-767DD7494329}" destId="{4C74DF28-BD92-4297-9BD4-21EEB029C27C}" srcOrd="0" destOrd="0" presId="urn:microsoft.com/office/officeart/2005/8/layout/vProcess5"/>
    <dgm:cxn modelId="{6AEA245D-E890-481E-A431-2AEC59B7CF63}" type="presOf" srcId="{3205EA97-D136-48D4-8DF8-A9F14D067EEF}" destId="{D27B31BE-898F-49F3-A269-268A6BF3DE07}" srcOrd="1" destOrd="0" presId="urn:microsoft.com/office/officeart/2005/8/layout/vProcess5"/>
    <dgm:cxn modelId="{D6C4866B-979B-46B9-83FE-4E5C61EB35CF}" srcId="{A7BF94F0-2BB9-437E-8B4A-EBFF9A74E58F}" destId="{57DE4267-1E05-4897-9A38-A2B680541F02}" srcOrd="2" destOrd="0" parTransId="{EBFABF3C-464F-4284-9DE7-177027B1B394}" sibTransId="{9CFD9BAF-0B69-4393-82B1-B4BA599FCF36}"/>
    <dgm:cxn modelId="{FA0F1E6E-C2F8-42A9-A080-BBA6BA483A83}" type="presOf" srcId="{57DE4267-1E05-4897-9A38-A2B680541F02}" destId="{9B95B486-DD57-438D-8039-03401DFA6776}" srcOrd="1" destOrd="0" presId="urn:microsoft.com/office/officeart/2005/8/layout/vProcess5"/>
    <dgm:cxn modelId="{A1116274-3C31-474A-AFD8-C09D3F9CF223}" type="presOf" srcId="{EFC4A6D9-3C70-43B0-9DD3-97BBAACEE157}" destId="{A2B9DCFB-9B94-4380-8B9D-B9B9E9D22B08}" srcOrd="0" destOrd="0" presId="urn:microsoft.com/office/officeart/2005/8/layout/vProcess5"/>
    <dgm:cxn modelId="{D5740791-B432-4C30-AFE8-4464B2F455DF}" srcId="{A7BF94F0-2BB9-437E-8B4A-EBFF9A74E58F}" destId="{661BB0C7-4C2F-412E-806D-8857A02EA37E}" srcOrd="3" destOrd="0" parTransId="{3D934D39-7CCC-439A-8AF8-CD9346637652}" sibTransId="{EA0E8CD3-FD89-44B0-99AA-A279C1BBF235}"/>
    <dgm:cxn modelId="{C3216A92-871D-44F2-A8DB-758E374085C0}" type="presOf" srcId="{661BB0C7-4C2F-412E-806D-8857A02EA37E}" destId="{6791483D-BDED-4B8B-A46B-AB92F5B06AEB}" srcOrd="1" destOrd="0" presId="urn:microsoft.com/office/officeart/2005/8/layout/vProcess5"/>
    <dgm:cxn modelId="{07AF20A2-8844-4FCD-93DE-CE89ABC88E72}" type="presOf" srcId="{57DE4267-1E05-4897-9A38-A2B680541F02}" destId="{49753F25-879D-49B4-80EB-A2602AD0E107}" srcOrd="0" destOrd="0" presId="urn:microsoft.com/office/officeart/2005/8/layout/vProcess5"/>
    <dgm:cxn modelId="{27687AAA-811F-41E6-AE5A-B80494E381C9}" type="presOf" srcId="{EA0E8CD3-FD89-44B0-99AA-A279C1BBF235}" destId="{5C422A02-439C-4351-B096-9C79E708826E}" srcOrd="0" destOrd="0" presId="urn:microsoft.com/office/officeart/2005/8/layout/vProcess5"/>
    <dgm:cxn modelId="{7A2825B1-3237-4284-8758-05ED38743A89}" srcId="{A7BF94F0-2BB9-437E-8B4A-EBFF9A74E58F}" destId="{EFC4A6D9-3C70-43B0-9DD3-97BBAACEE157}" srcOrd="1" destOrd="0" parTransId="{6FA46985-69E1-466E-B095-D7429EFD6831}" sibTransId="{FD7ECE1E-DF8D-4B18-8DB5-30CAE4C88E0C}"/>
    <dgm:cxn modelId="{B6283CB5-2619-4BD0-B815-21DC5FF69D48}" srcId="{A7BF94F0-2BB9-437E-8B4A-EBFF9A74E58F}" destId="{6CF211BA-5C63-4EDF-811E-767DD7494329}" srcOrd="0" destOrd="0" parTransId="{7D1EF696-FCE2-4C73-87F4-3A963D7FA97F}" sibTransId="{A555E78F-E4C2-44FC-82B0-9CBA08849948}"/>
    <dgm:cxn modelId="{D8F788BC-C150-4EDC-9F0D-6B4F03508901}" type="presOf" srcId="{9CFD9BAF-0B69-4393-82B1-B4BA599FCF36}" destId="{7521A22C-CFA9-4C5F-973B-106D28277212}" srcOrd="0" destOrd="0" presId="urn:microsoft.com/office/officeart/2005/8/layout/vProcess5"/>
    <dgm:cxn modelId="{CDC5B1C4-3948-4551-BC3A-D015D34D250D}" type="presOf" srcId="{FD7ECE1E-DF8D-4B18-8DB5-30CAE4C88E0C}" destId="{295FF7D3-C0F5-44B4-A910-F7BCBC9806F2}" srcOrd="0" destOrd="0" presId="urn:microsoft.com/office/officeart/2005/8/layout/vProcess5"/>
    <dgm:cxn modelId="{163D1BDA-D127-4736-9C41-3B01B843059C}" type="presOf" srcId="{6CF211BA-5C63-4EDF-811E-767DD7494329}" destId="{C2AAB102-ED0A-42F6-91A3-0B07B4CE0F4C}" srcOrd="1" destOrd="0" presId="urn:microsoft.com/office/officeart/2005/8/layout/vProcess5"/>
    <dgm:cxn modelId="{650006ED-E83F-4A49-A712-7FDE5012B0F9}" type="presOf" srcId="{EFC4A6D9-3C70-43B0-9DD3-97BBAACEE157}" destId="{9AF3F31E-394B-4E84-9B5B-347824D4FA23}" srcOrd="1" destOrd="0" presId="urn:microsoft.com/office/officeart/2005/8/layout/vProcess5"/>
    <dgm:cxn modelId="{FDBC1DF3-6494-4ABB-A2A8-7B7662F8A0A2}" type="presOf" srcId="{3205EA97-D136-48D4-8DF8-A9F14D067EEF}" destId="{794F8D92-B25B-4755-90DB-4FDE6B789507}" srcOrd="0" destOrd="0" presId="urn:microsoft.com/office/officeart/2005/8/layout/vProcess5"/>
    <dgm:cxn modelId="{151C37EF-FED5-43F2-8CE1-5574E46958B0}" type="presParOf" srcId="{EF08E45A-2C1F-4858-BCCD-DE95D2C0B9FF}" destId="{B32A9585-49EC-44E1-AC51-33F37282C499}" srcOrd="0" destOrd="0" presId="urn:microsoft.com/office/officeart/2005/8/layout/vProcess5"/>
    <dgm:cxn modelId="{A2415E50-476E-48C3-9DF0-4D7D6ABA1535}" type="presParOf" srcId="{EF08E45A-2C1F-4858-BCCD-DE95D2C0B9FF}" destId="{4C74DF28-BD92-4297-9BD4-21EEB029C27C}" srcOrd="1" destOrd="0" presId="urn:microsoft.com/office/officeart/2005/8/layout/vProcess5"/>
    <dgm:cxn modelId="{E72FC8C2-8620-4261-8FDE-D3189C679A79}" type="presParOf" srcId="{EF08E45A-2C1F-4858-BCCD-DE95D2C0B9FF}" destId="{A2B9DCFB-9B94-4380-8B9D-B9B9E9D22B08}" srcOrd="2" destOrd="0" presId="urn:microsoft.com/office/officeart/2005/8/layout/vProcess5"/>
    <dgm:cxn modelId="{137E59B4-676B-4AAE-9F9C-BEE8A47FE116}" type="presParOf" srcId="{EF08E45A-2C1F-4858-BCCD-DE95D2C0B9FF}" destId="{49753F25-879D-49B4-80EB-A2602AD0E107}" srcOrd="3" destOrd="0" presId="urn:microsoft.com/office/officeart/2005/8/layout/vProcess5"/>
    <dgm:cxn modelId="{0D31D0C8-1E48-49E9-9967-1A6169F41687}" type="presParOf" srcId="{EF08E45A-2C1F-4858-BCCD-DE95D2C0B9FF}" destId="{360AB456-6906-4088-BA63-33C96CFD49D2}" srcOrd="4" destOrd="0" presId="urn:microsoft.com/office/officeart/2005/8/layout/vProcess5"/>
    <dgm:cxn modelId="{ABF2D8B6-B402-405B-98FD-E0A3BA6FA864}" type="presParOf" srcId="{EF08E45A-2C1F-4858-BCCD-DE95D2C0B9FF}" destId="{794F8D92-B25B-4755-90DB-4FDE6B789507}" srcOrd="5" destOrd="0" presId="urn:microsoft.com/office/officeart/2005/8/layout/vProcess5"/>
    <dgm:cxn modelId="{802801E2-2C35-4893-9C47-05F3D97F39F7}" type="presParOf" srcId="{EF08E45A-2C1F-4858-BCCD-DE95D2C0B9FF}" destId="{02FF0BFE-A8E9-4E11-AD2F-CA2FA1B3B656}" srcOrd="6" destOrd="0" presId="urn:microsoft.com/office/officeart/2005/8/layout/vProcess5"/>
    <dgm:cxn modelId="{DAB9F22E-9610-4E64-9214-821D453D972B}" type="presParOf" srcId="{EF08E45A-2C1F-4858-BCCD-DE95D2C0B9FF}" destId="{295FF7D3-C0F5-44B4-A910-F7BCBC9806F2}" srcOrd="7" destOrd="0" presId="urn:microsoft.com/office/officeart/2005/8/layout/vProcess5"/>
    <dgm:cxn modelId="{1BD5DD8D-A63F-4DA3-9E78-0330AA9EB468}" type="presParOf" srcId="{EF08E45A-2C1F-4858-BCCD-DE95D2C0B9FF}" destId="{7521A22C-CFA9-4C5F-973B-106D28277212}" srcOrd="8" destOrd="0" presId="urn:microsoft.com/office/officeart/2005/8/layout/vProcess5"/>
    <dgm:cxn modelId="{C2D5253C-D1E7-4741-B886-E96A67DD9F9F}" type="presParOf" srcId="{EF08E45A-2C1F-4858-BCCD-DE95D2C0B9FF}" destId="{5C422A02-439C-4351-B096-9C79E708826E}" srcOrd="9" destOrd="0" presId="urn:microsoft.com/office/officeart/2005/8/layout/vProcess5"/>
    <dgm:cxn modelId="{F3F3CC62-98E0-4193-A054-480DA67C22AA}" type="presParOf" srcId="{EF08E45A-2C1F-4858-BCCD-DE95D2C0B9FF}" destId="{C2AAB102-ED0A-42F6-91A3-0B07B4CE0F4C}" srcOrd="10" destOrd="0" presId="urn:microsoft.com/office/officeart/2005/8/layout/vProcess5"/>
    <dgm:cxn modelId="{3512C7C4-0496-4C9D-8C52-20D385F0040C}" type="presParOf" srcId="{EF08E45A-2C1F-4858-BCCD-DE95D2C0B9FF}" destId="{9AF3F31E-394B-4E84-9B5B-347824D4FA23}" srcOrd="11" destOrd="0" presId="urn:microsoft.com/office/officeart/2005/8/layout/vProcess5"/>
    <dgm:cxn modelId="{649C8C42-3E12-4D0F-AF21-3D33D03BC5C3}" type="presParOf" srcId="{EF08E45A-2C1F-4858-BCCD-DE95D2C0B9FF}" destId="{9B95B486-DD57-438D-8039-03401DFA6776}" srcOrd="12" destOrd="0" presId="urn:microsoft.com/office/officeart/2005/8/layout/vProcess5"/>
    <dgm:cxn modelId="{1FEE60E5-6613-4949-9F8A-38E87D958487}" type="presParOf" srcId="{EF08E45A-2C1F-4858-BCCD-DE95D2C0B9FF}" destId="{6791483D-BDED-4B8B-A46B-AB92F5B06AEB}" srcOrd="13" destOrd="0" presId="urn:microsoft.com/office/officeart/2005/8/layout/vProcess5"/>
    <dgm:cxn modelId="{F8FA9B1F-5031-4940-95EA-3062965431F9}" type="presParOf" srcId="{EF08E45A-2C1F-4858-BCCD-DE95D2C0B9FF}" destId="{D27B31BE-898F-49F3-A269-268A6BF3DE07}"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BF94F0-2BB9-437E-8B4A-EBFF9A74E58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CA"/>
        </a:p>
      </dgm:t>
    </dgm:pt>
    <dgm:pt modelId="{6CF211BA-5C63-4EDF-811E-767DD7494329}">
      <dgm:prSet phldrT="[Text]"/>
      <dgm:spPr/>
      <dgm:t>
        <a:bodyPr/>
        <a:lstStyle/>
        <a:p>
          <a:r>
            <a:rPr lang="en-CA" dirty="0"/>
            <a:t>Request website Wikipedia by using Beautiful Soup.</a:t>
          </a:r>
        </a:p>
      </dgm:t>
    </dgm:pt>
    <dgm:pt modelId="{7D1EF696-FCE2-4C73-87F4-3A963D7FA97F}" type="parTrans" cxnId="{B6283CB5-2619-4BD0-B815-21DC5FF69D48}">
      <dgm:prSet/>
      <dgm:spPr/>
      <dgm:t>
        <a:bodyPr/>
        <a:lstStyle/>
        <a:p>
          <a:endParaRPr lang="en-CA"/>
        </a:p>
      </dgm:t>
    </dgm:pt>
    <dgm:pt modelId="{A555E78F-E4C2-44FC-82B0-9CBA08849948}" type="sibTrans" cxnId="{B6283CB5-2619-4BD0-B815-21DC5FF69D48}">
      <dgm:prSet/>
      <dgm:spPr/>
      <dgm:t>
        <a:bodyPr/>
        <a:lstStyle/>
        <a:p>
          <a:endParaRPr lang="en-CA"/>
        </a:p>
      </dgm:t>
    </dgm:pt>
    <dgm:pt modelId="{EFC4A6D9-3C70-43B0-9DD3-97BBAACEE157}">
      <dgm:prSet phldrT="[Text]"/>
      <dgm:spPr/>
      <dgm:t>
        <a:bodyPr/>
        <a:lstStyle/>
        <a:p>
          <a:r>
            <a:rPr lang="en-CA" dirty="0"/>
            <a:t>Find the proper html table to get the data needed.</a:t>
          </a:r>
        </a:p>
      </dgm:t>
    </dgm:pt>
    <dgm:pt modelId="{6FA46985-69E1-466E-B095-D7429EFD6831}" type="parTrans" cxnId="{7A2825B1-3237-4284-8758-05ED38743A89}">
      <dgm:prSet/>
      <dgm:spPr/>
      <dgm:t>
        <a:bodyPr/>
        <a:lstStyle/>
        <a:p>
          <a:endParaRPr lang="en-CA"/>
        </a:p>
      </dgm:t>
    </dgm:pt>
    <dgm:pt modelId="{FD7ECE1E-DF8D-4B18-8DB5-30CAE4C88E0C}" type="sibTrans" cxnId="{7A2825B1-3237-4284-8758-05ED38743A89}">
      <dgm:prSet/>
      <dgm:spPr/>
      <dgm:t>
        <a:bodyPr/>
        <a:lstStyle/>
        <a:p>
          <a:endParaRPr lang="en-CA"/>
        </a:p>
      </dgm:t>
    </dgm:pt>
    <dgm:pt modelId="{57DE4267-1E05-4897-9A38-A2B680541F02}">
      <dgm:prSet phldrT="[Text]"/>
      <dgm:spPr/>
      <dgm:t>
        <a:bodyPr/>
        <a:lstStyle/>
        <a:p>
          <a:r>
            <a:rPr lang="en-CA" dirty="0"/>
            <a:t>Create </a:t>
          </a:r>
          <a:r>
            <a:rPr lang="en-CA" dirty="0" err="1"/>
            <a:t>dict</a:t>
          </a:r>
          <a:r>
            <a:rPr lang="en-CA" dirty="0"/>
            <a:t> with all values needed form the target table</a:t>
          </a:r>
        </a:p>
      </dgm:t>
    </dgm:pt>
    <dgm:pt modelId="{EBFABF3C-464F-4284-9DE7-177027B1B394}" type="parTrans" cxnId="{D6C4866B-979B-46B9-83FE-4E5C61EB35CF}">
      <dgm:prSet/>
      <dgm:spPr/>
      <dgm:t>
        <a:bodyPr/>
        <a:lstStyle/>
        <a:p>
          <a:endParaRPr lang="en-CA"/>
        </a:p>
      </dgm:t>
    </dgm:pt>
    <dgm:pt modelId="{9CFD9BAF-0B69-4393-82B1-B4BA599FCF36}" type="sibTrans" cxnId="{D6C4866B-979B-46B9-83FE-4E5C61EB35CF}">
      <dgm:prSet/>
      <dgm:spPr/>
      <dgm:t>
        <a:bodyPr/>
        <a:lstStyle/>
        <a:p>
          <a:endParaRPr lang="en-CA"/>
        </a:p>
      </dgm:t>
    </dgm:pt>
    <dgm:pt modelId="{661BB0C7-4C2F-412E-806D-8857A02EA37E}">
      <dgm:prSet phldrT="[Text]"/>
      <dgm:spPr/>
      <dgm:t>
        <a:bodyPr/>
        <a:lstStyle/>
        <a:p>
          <a:r>
            <a:rPr lang="en-CA" dirty="0"/>
            <a:t>Cast the dictionary to </a:t>
          </a:r>
          <a:r>
            <a:rPr lang="en-CA" dirty="0" err="1"/>
            <a:t>dataframe</a:t>
          </a:r>
          <a:endParaRPr lang="en-CA" dirty="0"/>
        </a:p>
      </dgm:t>
    </dgm:pt>
    <dgm:pt modelId="{3D934D39-7CCC-439A-8AF8-CD9346637652}" type="parTrans" cxnId="{D5740791-B432-4C30-AFE8-4464B2F455DF}">
      <dgm:prSet/>
      <dgm:spPr/>
      <dgm:t>
        <a:bodyPr/>
        <a:lstStyle/>
        <a:p>
          <a:endParaRPr lang="en-CA"/>
        </a:p>
      </dgm:t>
    </dgm:pt>
    <dgm:pt modelId="{EA0E8CD3-FD89-44B0-99AA-A279C1BBF235}" type="sibTrans" cxnId="{D5740791-B432-4C30-AFE8-4464B2F455DF}">
      <dgm:prSet/>
      <dgm:spPr/>
      <dgm:t>
        <a:bodyPr/>
        <a:lstStyle/>
        <a:p>
          <a:endParaRPr lang="en-CA"/>
        </a:p>
      </dgm:t>
    </dgm:pt>
    <dgm:pt modelId="{EF08E45A-2C1F-4858-BCCD-DE95D2C0B9FF}" type="pres">
      <dgm:prSet presAssocID="{A7BF94F0-2BB9-437E-8B4A-EBFF9A74E58F}" presName="outerComposite" presStyleCnt="0">
        <dgm:presLayoutVars>
          <dgm:chMax val="5"/>
          <dgm:dir/>
          <dgm:resizeHandles val="exact"/>
        </dgm:presLayoutVars>
      </dgm:prSet>
      <dgm:spPr/>
    </dgm:pt>
    <dgm:pt modelId="{B32A9585-49EC-44E1-AC51-33F37282C499}" type="pres">
      <dgm:prSet presAssocID="{A7BF94F0-2BB9-437E-8B4A-EBFF9A74E58F}" presName="dummyMaxCanvas" presStyleCnt="0">
        <dgm:presLayoutVars/>
      </dgm:prSet>
      <dgm:spPr/>
    </dgm:pt>
    <dgm:pt modelId="{388132F6-BA8C-4A52-8630-156A5AC0C892}" type="pres">
      <dgm:prSet presAssocID="{A7BF94F0-2BB9-437E-8B4A-EBFF9A74E58F}" presName="FourNodes_1" presStyleLbl="node1" presStyleIdx="0" presStyleCnt="4">
        <dgm:presLayoutVars>
          <dgm:bulletEnabled val="1"/>
        </dgm:presLayoutVars>
      </dgm:prSet>
      <dgm:spPr/>
    </dgm:pt>
    <dgm:pt modelId="{98E8E7C8-841B-435D-9163-7CBAE474157C}" type="pres">
      <dgm:prSet presAssocID="{A7BF94F0-2BB9-437E-8B4A-EBFF9A74E58F}" presName="FourNodes_2" presStyleLbl="node1" presStyleIdx="1" presStyleCnt="4">
        <dgm:presLayoutVars>
          <dgm:bulletEnabled val="1"/>
        </dgm:presLayoutVars>
      </dgm:prSet>
      <dgm:spPr/>
    </dgm:pt>
    <dgm:pt modelId="{BD47B378-05D7-44CE-8EBC-D0FD4C013E7D}" type="pres">
      <dgm:prSet presAssocID="{A7BF94F0-2BB9-437E-8B4A-EBFF9A74E58F}" presName="FourNodes_3" presStyleLbl="node1" presStyleIdx="2" presStyleCnt="4">
        <dgm:presLayoutVars>
          <dgm:bulletEnabled val="1"/>
        </dgm:presLayoutVars>
      </dgm:prSet>
      <dgm:spPr/>
    </dgm:pt>
    <dgm:pt modelId="{7B6B24A5-6697-41AE-81A7-55672EFFCE66}" type="pres">
      <dgm:prSet presAssocID="{A7BF94F0-2BB9-437E-8B4A-EBFF9A74E58F}" presName="FourNodes_4" presStyleLbl="node1" presStyleIdx="3" presStyleCnt="4">
        <dgm:presLayoutVars>
          <dgm:bulletEnabled val="1"/>
        </dgm:presLayoutVars>
      </dgm:prSet>
      <dgm:spPr/>
    </dgm:pt>
    <dgm:pt modelId="{121E5A58-345A-4033-A505-8B45001A442F}" type="pres">
      <dgm:prSet presAssocID="{A7BF94F0-2BB9-437E-8B4A-EBFF9A74E58F}" presName="FourConn_1-2" presStyleLbl="fgAccFollowNode1" presStyleIdx="0" presStyleCnt="3">
        <dgm:presLayoutVars>
          <dgm:bulletEnabled val="1"/>
        </dgm:presLayoutVars>
      </dgm:prSet>
      <dgm:spPr/>
    </dgm:pt>
    <dgm:pt modelId="{9839F6EA-64CE-4EA1-9A48-092A0D129D13}" type="pres">
      <dgm:prSet presAssocID="{A7BF94F0-2BB9-437E-8B4A-EBFF9A74E58F}" presName="FourConn_2-3" presStyleLbl="fgAccFollowNode1" presStyleIdx="1" presStyleCnt="3">
        <dgm:presLayoutVars>
          <dgm:bulletEnabled val="1"/>
        </dgm:presLayoutVars>
      </dgm:prSet>
      <dgm:spPr/>
    </dgm:pt>
    <dgm:pt modelId="{A8AA3550-C043-4767-81F1-9DEB56E45D86}" type="pres">
      <dgm:prSet presAssocID="{A7BF94F0-2BB9-437E-8B4A-EBFF9A74E58F}" presName="FourConn_3-4" presStyleLbl="fgAccFollowNode1" presStyleIdx="2" presStyleCnt="3">
        <dgm:presLayoutVars>
          <dgm:bulletEnabled val="1"/>
        </dgm:presLayoutVars>
      </dgm:prSet>
      <dgm:spPr/>
    </dgm:pt>
    <dgm:pt modelId="{D1DC735C-1DF2-4CFB-B68E-7F4708631094}" type="pres">
      <dgm:prSet presAssocID="{A7BF94F0-2BB9-437E-8B4A-EBFF9A74E58F}" presName="FourNodes_1_text" presStyleLbl="node1" presStyleIdx="3" presStyleCnt="4">
        <dgm:presLayoutVars>
          <dgm:bulletEnabled val="1"/>
        </dgm:presLayoutVars>
      </dgm:prSet>
      <dgm:spPr/>
    </dgm:pt>
    <dgm:pt modelId="{4466EE3E-C751-4170-8D94-20A7062E7AA5}" type="pres">
      <dgm:prSet presAssocID="{A7BF94F0-2BB9-437E-8B4A-EBFF9A74E58F}" presName="FourNodes_2_text" presStyleLbl="node1" presStyleIdx="3" presStyleCnt="4">
        <dgm:presLayoutVars>
          <dgm:bulletEnabled val="1"/>
        </dgm:presLayoutVars>
      </dgm:prSet>
      <dgm:spPr/>
    </dgm:pt>
    <dgm:pt modelId="{C9A11B40-BA13-4C63-9443-B974F0264EE0}" type="pres">
      <dgm:prSet presAssocID="{A7BF94F0-2BB9-437E-8B4A-EBFF9A74E58F}" presName="FourNodes_3_text" presStyleLbl="node1" presStyleIdx="3" presStyleCnt="4">
        <dgm:presLayoutVars>
          <dgm:bulletEnabled val="1"/>
        </dgm:presLayoutVars>
      </dgm:prSet>
      <dgm:spPr/>
    </dgm:pt>
    <dgm:pt modelId="{9A8D6A8C-5222-4DC3-AC50-822C44F149C9}" type="pres">
      <dgm:prSet presAssocID="{A7BF94F0-2BB9-437E-8B4A-EBFF9A74E58F}" presName="FourNodes_4_text" presStyleLbl="node1" presStyleIdx="3" presStyleCnt="4">
        <dgm:presLayoutVars>
          <dgm:bulletEnabled val="1"/>
        </dgm:presLayoutVars>
      </dgm:prSet>
      <dgm:spPr/>
    </dgm:pt>
  </dgm:ptLst>
  <dgm:cxnLst>
    <dgm:cxn modelId="{A8529902-721D-4DB9-BDEA-BADEE0696929}" type="presOf" srcId="{57DE4267-1E05-4897-9A38-A2B680541F02}" destId="{C9A11B40-BA13-4C63-9443-B974F0264EE0}" srcOrd="1" destOrd="0" presId="urn:microsoft.com/office/officeart/2005/8/layout/vProcess5"/>
    <dgm:cxn modelId="{F9654623-7CE1-4055-8F61-8FA1F6F25CBB}" type="presOf" srcId="{A7BF94F0-2BB9-437E-8B4A-EBFF9A74E58F}" destId="{EF08E45A-2C1F-4858-BCCD-DE95D2C0B9FF}" srcOrd="0" destOrd="0" presId="urn:microsoft.com/office/officeart/2005/8/layout/vProcess5"/>
    <dgm:cxn modelId="{965D3632-FF66-4ECF-86D0-1C1E2B925C73}" type="presOf" srcId="{6CF211BA-5C63-4EDF-811E-767DD7494329}" destId="{388132F6-BA8C-4A52-8630-156A5AC0C892}" srcOrd="0" destOrd="0" presId="urn:microsoft.com/office/officeart/2005/8/layout/vProcess5"/>
    <dgm:cxn modelId="{7AB53561-F1A9-46B5-B5DC-489BCE775CA7}" type="presOf" srcId="{EFC4A6D9-3C70-43B0-9DD3-97BBAACEE157}" destId="{4466EE3E-C751-4170-8D94-20A7062E7AA5}" srcOrd="1" destOrd="0" presId="urn:microsoft.com/office/officeart/2005/8/layout/vProcess5"/>
    <dgm:cxn modelId="{761B1F64-EDB5-4EC2-8E3D-E534E8BA2769}" type="presOf" srcId="{661BB0C7-4C2F-412E-806D-8857A02EA37E}" destId="{7B6B24A5-6697-41AE-81A7-55672EFFCE66}" srcOrd="0" destOrd="0" presId="urn:microsoft.com/office/officeart/2005/8/layout/vProcess5"/>
    <dgm:cxn modelId="{D6C4866B-979B-46B9-83FE-4E5C61EB35CF}" srcId="{A7BF94F0-2BB9-437E-8B4A-EBFF9A74E58F}" destId="{57DE4267-1E05-4897-9A38-A2B680541F02}" srcOrd="2" destOrd="0" parTransId="{EBFABF3C-464F-4284-9DE7-177027B1B394}" sibTransId="{9CFD9BAF-0B69-4393-82B1-B4BA599FCF36}"/>
    <dgm:cxn modelId="{4EFBCC58-CEC7-4161-A927-AE51D2883208}" type="presOf" srcId="{9CFD9BAF-0B69-4393-82B1-B4BA599FCF36}" destId="{A8AA3550-C043-4767-81F1-9DEB56E45D86}" srcOrd="0" destOrd="0" presId="urn:microsoft.com/office/officeart/2005/8/layout/vProcess5"/>
    <dgm:cxn modelId="{DEA75E7D-36E5-4529-AB69-654439E34611}" type="presOf" srcId="{EFC4A6D9-3C70-43B0-9DD3-97BBAACEE157}" destId="{98E8E7C8-841B-435D-9163-7CBAE474157C}" srcOrd="0" destOrd="0" presId="urn:microsoft.com/office/officeart/2005/8/layout/vProcess5"/>
    <dgm:cxn modelId="{D5740791-B432-4C30-AFE8-4464B2F455DF}" srcId="{A7BF94F0-2BB9-437E-8B4A-EBFF9A74E58F}" destId="{661BB0C7-4C2F-412E-806D-8857A02EA37E}" srcOrd="3" destOrd="0" parTransId="{3D934D39-7CCC-439A-8AF8-CD9346637652}" sibTransId="{EA0E8CD3-FD89-44B0-99AA-A279C1BBF235}"/>
    <dgm:cxn modelId="{C08F5DA2-0954-4A07-8D2B-19868911F878}" type="presOf" srcId="{A555E78F-E4C2-44FC-82B0-9CBA08849948}" destId="{121E5A58-345A-4033-A505-8B45001A442F}" srcOrd="0" destOrd="0" presId="urn:microsoft.com/office/officeart/2005/8/layout/vProcess5"/>
    <dgm:cxn modelId="{60D541AA-156E-48CD-9678-0B444EB08BB5}" type="presOf" srcId="{57DE4267-1E05-4897-9A38-A2B680541F02}" destId="{BD47B378-05D7-44CE-8EBC-D0FD4C013E7D}" srcOrd="0" destOrd="0" presId="urn:microsoft.com/office/officeart/2005/8/layout/vProcess5"/>
    <dgm:cxn modelId="{696262B0-304E-40B2-B212-862C081391B7}" type="presOf" srcId="{6CF211BA-5C63-4EDF-811E-767DD7494329}" destId="{D1DC735C-1DF2-4CFB-B68E-7F4708631094}" srcOrd="1" destOrd="0" presId="urn:microsoft.com/office/officeart/2005/8/layout/vProcess5"/>
    <dgm:cxn modelId="{7A2825B1-3237-4284-8758-05ED38743A89}" srcId="{A7BF94F0-2BB9-437E-8B4A-EBFF9A74E58F}" destId="{EFC4A6D9-3C70-43B0-9DD3-97BBAACEE157}" srcOrd="1" destOrd="0" parTransId="{6FA46985-69E1-466E-B095-D7429EFD6831}" sibTransId="{FD7ECE1E-DF8D-4B18-8DB5-30CAE4C88E0C}"/>
    <dgm:cxn modelId="{B6283CB5-2619-4BD0-B815-21DC5FF69D48}" srcId="{A7BF94F0-2BB9-437E-8B4A-EBFF9A74E58F}" destId="{6CF211BA-5C63-4EDF-811E-767DD7494329}" srcOrd="0" destOrd="0" parTransId="{7D1EF696-FCE2-4C73-87F4-3A963D7FA97F}" sibTransId="{A555E78F-E4C2-44FC-82B0-9CBA08849948}"/>
    <dgm:cxn modelId="{158047ED-00E1-42A0-868E-F9DCF92E569B}" type="presOf" srcId="{661BB0C7-4C2F-412E-806D-8857A02EA37E}" destId="{9A8D6A8C-5222-4DC3-AC50-822C44F149C9}" srcOrd="1" destOrd="0" presId="urn:microsoft.com/office/officeart/2005/8/layout/vProcess5"/>
    <dgm:cxn modelId="{B7F23FFB-910A-4BC4-A90C-4ACA51E7952F}" type="presOf" srcId="{FD7ECE1E-DF8D-4B18-8DB5-30CAE4C88E0C}" destId="{9839F6EA-64CE-4EA1-9A48-092A0D129D13}" srcOrd="0" destOrd="0" presId="urn:microsoft.com/office/officeart/2005/8/layout/vProcess5"/>
    <dgm:cxn modelId="{151C37EF-FED5-43F2-8CE1-5574E46958B0}" type="presParOf" srcId="{EF08E45A-2C1F-4858-BCCD-DE95D2C0B9FF}" destId="{B32A9585-49EC-44E1-AC51-33F37282C499}" srcOrd="0" destOrd="0" presId="urn:microsoft.com/office/officeart/2005/8/layout/vProcess5"/>
    <dgm:cxn modelId="{5206A3DA-9734-4867-8986-A5C42EAB0A51}" type="presParOf" srcId="{EF08E45A-2C1F-4858-BCCD-DE95D2C0B9FF}" destId="{388132F6-BA8C-4A52-8630-156A5AC0C892}" srcOrd="1" destOrd="0" presId="urn:microsoft.com/office/officeart/2005/8/layout/vProcess5"/>
    <dgm:cxn modelId="{40B5806E-AB82-44F4-9380-DD7704FE5851}" type="presParOf" srcId="{EF08E45A-2C1F-4858-BCCD-DE95D2C0B9FF}" destId="{98E8E7C8-841B-435D-9163-7CBAE474157C}" srcOrd="2" destOrd="0" presId="urn:microsoft.com/office/officeart/2005/8/layout/vProcess5"/>
    <dgm:cxn modelId="{C7DFC8B3-7DB4-4027-BE90-22B4BE4F8ED9}" type="presParOf" srcId="{EF08E45A-2C1F-4858-BCCD-DE95D2C0B9FF}" destId="{BD47B378-05D7-44CE-8EBC-D0FD4C013E7D}" srcOrd="3" destOrd="0" presId="urn:microsoft.com/office/officeart/2005/8/layout/vProcess5"/>
    <dgm:cxn modelId="{3B7A8E20-C557-4A8C-8F9E-62887EFF3B5E}" type="presParOf" srcId="{EF08E45A-2C1F-4858-BCCD-DE95D2C0B9FF}" destId="{7B6B24A5-6697-41AE-81A7-55672EFFCE66}" srcOrd="4" destOrd="0" presId="urn:microsoft.com/office/officeart/2005/8/layout/vProcess5"/>
    <dgm:cxn modelId="{0027A735-83D5-4904-9D1B-9F0C273F2DC9}" type="presParOf" srcId="{EF08E45A-2C1F-4858-BCCD-DE95D2C0B9FF}" destId="{121E5A58-345A-4033-A505-8B45001A442F}" srcOrd="5" destOrd="0" presId="urn:microsoft.com/office/officeart/2005/8/layout/vProcess5"/>
    <dgm:cxn modelId="{A532E405-ECD3-4FDA-A7CB-56384D76872C}" type="presParOf" srcId="{EF08E45A-2C1F-4858-BCCD-DE95D2C0B9FF}" destId="{9839F6EA-64CE-4EA1-9A48-092A0D129D13}" srcOrd="6" destOrd="0" presId="urn:microsoft.com/office/officeart/2005/8/layout/vProcess5"/>
    <dgm:cxn modelId="{87A0E9CE-F2E9-4128-8C4A-C5C25C7927E3}" type="presParOf" srcId="{EF08E45A-2C1F-4858-BCCD-DE95D2C0B9FF}" destId="{A8AA3550-C043-4767-81F1-9DEB56E45D86}" srcOrd="7" destOrd="0" presId="urn:microsoft.com/office/officeart/2005/8/layout/vProcess5"/>
    <dgm:cxn modelId="{5E6BEE13-7B77-42E7-B935-386424943A82}" type="presParOf" srcId="{EF08E45A-2C1F-4858-BCCD-DE95D2C0B9FF}" destId="{D1DC735C-1DF2-4CFB-B68E-7F4708631094}" srcOrd="8" destOrd="0" presId="urn:microsoft.com/office/officeart/2005/8/layout/vProcess5"/>
    <dgm:cxn modelId="{B6DF870F-4816-43D1-9131-0E7F8BA2AE29}" type="presParOf" srcId="{EF08E45A-2C1F-4858-BCCD-DE95D2C0B9FF}" destId="{4466EE3E-C751-4170-8D94-20A7062E7AA5}" srcOrd="9" destOrd="0" presId="urn:microsoft.com/office/officeart/2005/8/layout/vProcess5"/>
    <dgm:cxn modelId="{B5BC14B4-FE92-462C-BC26-1BC4D5D50C4C}" type="presParOf" srcId="{EF08E45A-2C1F-4858-BCCD-DE95D2C0B9FF}" destId="{C9A11B40-BA13-4C63-9443-B974F0264EE0}" srcOrd="10" destOrd="0" presId="urn:microsoft.com/office/officeart/2005/8/layout/vProcess5"/>
    <dgm:cxn modelId="{FDE08C00-79DA-429A-9C07-16BCBD11039F}" type="presParOf" srcId="{EF08E45A-2C1F-4858-BCCD-DE95D2C0B9FF}" destId="{9A8D6A8C-5222-4DC3-AC50-822C44F149C9}" srcOrd="11"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BF94F0-2BB9-437E-8B4A-EBFF9A74E58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CA"/>
        </a:p>
      </dgm:t>
    </dgm:pt>
    <dgm:pt modelId="{1A54272E-0075-4351-897E-FCA3AB67A1CB}">
      <dgm:prSet/>
      <dgm:spPr/>
      <dgm:t>
        <a:bodyPr/>
        <a:lstStyle/>
        <a:p>
          <a:r>
            <a:rPr lang="es-ES" dirty="0"/>
            <a:t>EDA </a:t>
          </a:r>
          <a:r>
            <a:rPr lang="es-ES" dirty="0" err="1"/>
            <a:t>of</a:t>
          </a:r>
          <a:r>
            <a:rPr lang="es-ES" dirty="0"/>
            <a:t> </a:t>
          </a:r>
          <a:r>
            <a:rPr lang="es-ES" dirty="0" err="1"/>
            <a:t>orbits</a:t>
          </a:r>
          <a:endParaRPr lang="en-CA" dirty="0"/>
        </a:p>
      </dgm:t>
    </dgm:pt>
    <dgm:pt modelId="{C18D775B-25E5-4083-977E-78DBF5AE1CB3}" type="parTrans" cxnId="{C54158ED-7CD3-4D0B-A1E9-A73171B18DE9}">
      <dgm:prSet/>
      <dgm:spPr/>
      <dgm:t>
        <a:bodyPr/>
        <a:lstStyle/>
        <a:p>
          <a:endParaRPr lang="en-CA"/>
        </a:p>
      </dgm:t>
    </dgm:pt>
    <dgm:pt modelId="{313CF75F-9173-4548-B439-8ED8977282E3}" type="sibTrans" cxnId="{C54158ED-7CD3-4D0B-A1E9-A73171B18DE9}">
      <dgm:prSet/>
      <dgm:spPr/>
      <dgm:t>
        <a:bodyPr/>
        <a:lstStyle/>
        <a:p>
          <a:endParaRPr lang="en-CA"/>
        </a:p>
      </dgm:t>
    </dgm:pt>
    <dgm:pt modelId="{9A832B58-53F7-4346-AF23-AC929790CB84}">
      <dgm:prSet/>
      <dgm:spPr/>
      <dgm:t>
        <a:bodyPr/>
        <a:lstStyle/>
        <a:p>
          <a:r>
            <a:rPr lang="en-CA" b="1" dirty="0"/>
            <a:t>Calculate the number and occurrence of each orbit</a:t>
          </a:r>
          <a:endParaRPr lang="en-CA" dirty="0"/>
        </a:p>
      </dgm:t>
    </dgm:pt>
    <dgm:pt modelId="{4489F059-8F85-46FE-9799-C86ED05C4053}" type="parTrans" cxnId="{3A85FE16-8ABA-4B22-884B-86C40A97DE81}">
      <dgm:prSet/>
      <dgm:spPr/>
      <dgm:t>
        <a:bodyPr/>
        <a:lstStyle/>
        <a:p>
          <a:endParaRPr lang="en-CA"/>
        </a:p>
      </dgm:t>
    </dgm:pt>
    <dgm:pt modelId="{49F9DCAD-FB5C-4024-9F9B-16F0919CEAC7}" type="sibTrans" cxnId="{3A85FE16-8ABA-4B22-884B-86C40A97DE81}">
      <dgm:prSet/>
      <dgm:spPr/>
      <dgm:t>
        <a:bodyPr/>
        <a:lstStyle/>
        <a:p>
          <a:endParaRPr lang="en-CA"/>
        </a:p>
      </dgm:t>
    </dgm:pt>
    <dgm:pt modelId="{1A860540-9668-469D-8204-FD9C6E51E2F3}">
      <dgm:prSet/>
      <dgm:spPr/>
      <dgm:t>
        <a:bodyPr/>
        <a:lstStyle/>
        <a:p>
          <a:r>
            <a:rPr lang="en-CA" b="0" dirty="0"/>
            <a:t>Calculate the number and occurrence of mission outcome per orbit type</a:t>
          </a:r>
          <a:endParaRPr lang="en-CA" dirty="0"/>
        </a:p>
      </dgm:t>
    </dgm:pt>
    <dgm:pt modelId="{8E8F555A-B9D3-4416-BCEC-04D8D5971BF9}" type="parTrans" cxnId="{250AF2F4-E120-4B1D-936B-EE6BDB01470E}">
      <dgm:prSet/>
      <dgm:spPr/>
      <dgm:t>
        <a:bodyPr/>
        <a:lstStyle/>
        <a:p>
          <a:endParaRPr lang="en-CA"/>
        </a:p>
      </dgm:t>
    </dgm:pt>
    <dgm:pt modelId="{F17E2A1D-8A11-4098-A931-94E802F98F48}" type="sibTrans" cxnId="{250AF2F4-E120-4B1D-936B-EE6BDB01470E}">
      <dgm:prSet/>
      <dgm:spPr/>
      <dgm:t>
        <a:bodyPr/>
        <a:lstStyle/>
        <a:p>
          <a:endParaRPr lang="en-CA"/>
        </a:p>
      </dgm:t>
    </dgm:pt>
    <dgm:pt modelId="{EF2BF570-749F-4190-886D-64E048116F87}">
      <dgm:prSet/>
      <dgm:spPr/>
      <dgm:t>
        <a:bodyPr/>
        <a:lstStyle/>
        <a:p>
          <a:r>
            <a:rPr lang="en-CA" b="1"/>
            <a:t>Create a landing outcome label from Outcome column</a:t>
          </a:r>
          <a:endParaRPr lang="en-CA" dirty="0"/>
        </a:p>
      </dgm:t>
    </dgm:pt>
    <dgm:pt modelId="{8CC25250-2E0F-465C-B4D1-6897B76138FC}" type="parTrans" cxnId="{20700E7A-EECA-4253-BBE6-2FBA63152939}">
      <dgm:prSet/>
      <dgm:spPr/>
      <dgm:t>
        <a:bodyPr/>
        <a:lstStyle/>
        <a:p>
          <a:endParaRPr lang="en-CA"/>
        </a:p>
      </dgm:t>
    </dgm:pt>
    <dgm:pt modelId="{64DB9953-6CD8-4FBD-9692-792D47A8DFCE}" type="sibTrans" cxnId="{20700E7A-EECA-4253-BBE6-2FBA63152939}">
      <dgm:prSet/>
      <dgm:spPr/>
      <dgm:t>
        <a:bodyPr/>
        <a:lstStyle/>
        <a:p>
          <a:endParaRPr lang="en-CA"/>
        </a:p>
      </dgm:t>
    </dgm:pt>
    <dgm:pt modelId="{EF08E45A-2C1F-4858-BCCD-DE95D2C0B9FF}" type="pres">
      <dgm:prSet presAssocID="{A7BF94F0-2BB9-437E-8B4A-EBFF9A74E58F}" presName="outerComposite" presStyleCnt="0">
        <dgm:presLayoutVars>
          <dgm:chMax val="5"/>
          <dgm:dir/>
          <dgm:resizeHandles val="exact"/>
        </dgm:presLayoutVars>
      </dgm:prSet>
      <dgm:spPr/>
    </dgm:pt>
    <dgm:pt modelId="{B32A9585-49EC-44E1-AC51-33F37282C499}" type="pres">
      <dgm:prSet presAssocID="{A7BF94F0-2BB9-437E-8B4A-EBFF9A74E58F}" presName="dummyMaxCanvas" presStyleCnt="0">
        <dgm:presLayoutVars/>
      </dgm:prSet>
      <dgm:spPr/>
    </dgm:pt>
    <dgm:pt modelId="{2552EBD2-9AE1-4853-B5C3-D72FA10D77A4}" type="pres">
      <dgm:prSet presAssocID="{A7BF94F0-2BB9-437E-8B4A-EBFF9A74E58F}" presName="FourNodes_1" presStyleLbl="node1" presStyleIdx="0" presStyleCnt="4">
        <dgm:presLayoutVars>
          <dgm:bulletEnabled val="1"/>
        </dgm:presLayoutVars>
      </dgm:prSet>
      <dgm:spPr/>
    </dgm:pt>
    <dgm:pt modelId="{7429BCD9-B492-400F-947F-4E1FC68E15D5}" type="pres">
      <dgm:prSet presAssocID="{A7BF94F0-2BB9-437E-8B4A-EBFF9A74E58F}" presName="FourNodes_2" presStyleLbl="node1" presStyleIdx="1" presStyleCnt="4">
        <dgm:presLayoutVars>
          <dgm:bulletEnabled val="1"/>
        </dgm:presLayoutVars>
      </dgm:prSet>
      <dgm:spPr/>
    </dgm:pt>
    <dgm:pt modelId="{E4D5943A-56ED-4EB3-8927-A2B13E45297A}" type="pres">
      <dgm:prSet presAssocID="{A7BF94F0-2BB9-437E-8B4A-EBFF9A74E58F}" presName="FourNodes_3" presStyleLbl="node1" presStyleIdx="2" presStyleCnt="4">
        <dgm:presLayoutVars>
          <dgm:bulletEnabled val="1"/>
        </dgm:presLayoutVars>
      </dgm:prSet>
      <dgm:spPr/>
    </dgm:pt>
    <dgm:pt modelId="{6FEA314A-ABA6-466A-8AF2-D9F3579C29F7}" type="pres">
      <dgm:prSet presAssocID="{A7BF94F0-2BB9-437E-8B4A-EBFF9A74E58F}" presName="FourNodes_4" presStyleLbl="node1" presStyleIdx="3" presStyleCnt="4">
        <dgm:presLayoutVars>
          <dgm:bulletEnabled val="1"/>
        </dgm:presLayoutVars>
      </dgm:prSet>
      <dgm:spPr/>
    </dgm:pt>
    <dgm:pt modelId="{1623B032-8BED-40D0-8CFD-69ABD48F34E9}" type="pres">
      <dgm:prSet presAssocID="{A7BF94F0-2BB9-437E-8B4A-EBFF9A74E58F}" presName="FourConn_1-2" presStyleLbl="fgAccFollowNode1" presStyleIdx="0" presStyleCnt="3">
        <dgm:presLayoutVars>
          <dgm:bulletEnabled val="1"/>
        </dgm:presLayoutVars>
      </dgm:prSet>
      <dgm:spPr/>
    </dgm:pt>
    <dgm:pt modelId="{47704151-BDA7-4F6C-AB84-5EE82BD61D3B}" type="pres">
      <dgm:prSet presAssocID="{A7BF94F0-2BB9-437E-8B4A-EBFF9A74E58F}" presName="FourConn_2-3" presStyleLbl="fgAccFollowNode1" presStyleIdx="1" presStyleCnt="3">
        <dgm:presLayoutVars>
          <dgm:bulletEnabled val="1"/>
        </dgm:presLayoutVars>
      </dgm:prSet>
      <dgm:spPr/>
    </dgm:pt>
    <dgm:pt modelId="{9E71B06F-34CF-45D5-BE9A-C4A14BA5FB77}" type="pres">
      <dgm:prSet presAssocID="{A7BF94F0-2BB9-437E-8B4A-EBFF9A74E58F}" presName="FourConn_3-4" presStyleLbl="fgAccFollowNode1" presStyleIdx="2" presStyleCnt="3">
        <dgm:presLayoutVars>
          <dgm:bulletEnabled val="1"/>
        </dgm:presLayoutVars>
      </dgm:prSet>
      <dgm:spPr/>
    </dgm:pt>
    <dgm:pt modelId="{E03D7634-D85B-4CF2-8CFB-3E3CD59F41BF}" type="pres">
      <dgm:prSet presAssocID="{A7BF94F0-2BB9-437E-8B4A-EBFF9A74E58F}" presName="FourNodes_1_text" presStyleLbl="node1" presStyleIdx="3" presStyleCnt="4">
        <dgm:presLayoutVars>
          <dgm:bulletEnabled val="1"/>
        </dgm:presLayoutVars>
      </dgm:prSet>
      <dgm:spPr/>
    </dgm:pt>
    <dgm:pt modelId="{5D0C5271-F7C7-47B7-AB92-0C2A0C4ECD9F}" type="pres">
      <dgm:prSet presAssocID="{A7BF94F0-2BB9-437E-8B4A-EBFF9A74E58F}" presName="FourNodes_2_text" presStyleLbl="node1" presStyleIdx="3" presStyleCnt="4">
        <dgm:presLayoutVars>
          <dgm:bulletEnabled val="1"/>
        </dgm:presLayoutVars>
      </dgm:prSet>
      <dgm:spPr/>
    </dgm:pt>
    <dgm:pt modelId="{5EDA0E7A-4001-4EA7-96D7-4DBB4E3EF5B3}" type="pres">
      <dgm:prSet presAssocID="{A7BF94F0-2BB9-437E-8B4A-EBFF9A74E58F}" presName="FourNodes_3_text" presStyleLbl="node1" presStyleIdx="3" presStyleCnt="4">
        <dgm:presLayoutVars>
          <dgm:bulletEnabled val="1"/>
        </dgm:presLayoutVars>
      </dgm:prSet>
      <dgm:spPr/>
    </dgm:pt>
    <dgm:pt modelId="{BF7C1623-C5E0-4962-ACBE-5240FB18FDB6}" type="pres">
      <dgm:prSet presAssocID="{A7BF94F0-2BB9-437E-8B4A-EBFF9A74E58F}" presName="FourNodes_4_text" presStyleLbl="node1" presStyleIdx="3" presStyleCnt="4">
        <dgm:presLayoutVars>
          <dgm:bulletEnabled val="1"/>
        </dgm:presLayoutVars>
      </dgm:prSet>
      <dgm:spPr/>
    </dgm:pt>
  </dgm:ptLst>
  <dgm:cxnLst>
    <dgm:cxn modelId="{AA08DF00-EA81-4316-83FD-1201A80B83DC}" type="presOf" srcId="{F17E2A1D-8A11-4098-A931-94E802F98F48}" destId="{9E71B06F-34CF-45D5-BE9A-C4A14BA5FB77}" srcOrd="0" destOrd="0" presId="urn:microsoft.com/office/officeart/2005/8/layout/vProcess5"/>
    <dgm:cxn modelId="{3A85FE16-8ABA-4B22-884B-86C40A97DE81}" srcId="{A7BF94F0-2BB9-437E-8B4A-EBFF9A74E58F}" destId="{9A832B58-53F7-4346-AF23-AC929790CB84}" srcOrd="1" destOrd="0" parTransId="{4489F059-8F85-46FE-9799-C86ED05C4053}" sibTransId="{49F9DCAD-FB5C-4024-9F9B-16F0919CEAC7}"/>
    <dgm:cxn modelId="{26D5B321-092D-4110-BF3D-12094A5EE004}" type="presOf" srcId="{1A54272E-0075-4351-897E-FCA3AB67A1CB}" destId="{2552EBD2-9AE1-4853-B5C3-D72FA10D77A4}" srcOrd="0" destOrd="0" presId="urn:microsoft.com/office/officeart/2005/8/layout/vProcess5"/>
    <dgm:cxn modelId="{F9654623-7CE1-4055-8F61-8FA1F6F25CBB}" type="presOf" srcId="{A7BF94F0-2BB9-437E-8B4A-EBFF9A74E58F}" destId="{EF08E45A-2C1F-4858-BCCD-DE95D2C0B9FF}" srcOrd="0" destOrd="0" presId="urn:microsoft.com/office/officeart/2005/8/layout/vProcess5"/>
    <dgm:cxn modelId="{FFA1F62E-828D-483E-9D59-2C69212FA23C}" type="presOf" srcId="{EF2BF570-749F-4190-886D-64E048116F87}" destId="{6FEA314A-ABA6-466A-8AF2-D9F3579C29F7}" srcOrd="0" destOrd="0" presId="urn:microsoft.com/office/officeart/2005/8/layout/vProcess5"/>
    <dgm:cxn modelId="{814F3264-0765-4C25-912F-B6D634BAE404}" type="presOf" srcId="{313CF75F-9173-4548-B439-8ED8977282E3}" destId="{1623B032-8BED-40D0-8CFD-69ABD48F34E9}" srcOrd="0" destOrd="0" presId="urn:microsoft.com/office/officeart/2005/8/layout/vProcess5"/>
    <dgm:cxn modelId="{4C881A68-F01A-4EB2-8ED7-D3995F1D9D29}" type="presOf" srcId="{1A860540-9668-469D-8204-FD9C6E51E2F3}" destId="{E4D5943A-56ED-4EB3-8927-A2B13E45297A}" srcOrd="0" destOrd="0" presId="urn:microsoft.com/office/officeart/2005/8/layout/vProcess5"/>
    <dgm:cxn modelId="{C7039D4F-2C80-4ADA-9608-F150CEFB4A48}" type="presOf" srcId="{EF2BF570-749F-4190-886D-64E048116F87}" destId="{BF7C1623-C5E0-4962-ACBE-5240FB18FDB6}" srcOrd="1" destOrd="0" presId="urn:microsoft.com/office/officeart/2005/8/layout/vProcess5"/>
    <dgm:cxn modelId="{20700E7A-EECA-4253-BBE6-2FBA63152939}" srcId="{A7BF94F0-2BB9-437E-8B4A-EBFF9A74E58F}" destId="{EF2BF570-749F-4190-886D-64E048116F87}" srcOrd="3" destOrd="0" parTransId="{8CC25250-2E0F-465C-B4D1-6897B76138FC}" sibTransId="{64DB9953-6CD8-4FBD-9692-792D47A8DFCE}"/>
    <dgm:cxn modelId="{2B5080A4-D2C8-4192-828D-221A3752B293}" type="presOf" srcId="{9A832B58-53F7-4346-AF23-AC929790CB84}" destId="{7429BCD9-B492-400F-947F-4E1FC68E15D5}" srcOrd="0" destOrd="0" presId="urn:microsoft.com/office/officeart/2005/8/layout/vProcess5"/>
    <dgm:cxn modelId="{A94519B6-275B-4F55-98D5-84157F95CF1B}" type="presOf" srcId="{49F9DCAD-FB5C-4024-9F9B-16F0919CEAC7}" destId="{47704151-BDA7-4F6C-AB84-5EE82BD61D3B}" srcOrd="0" destOrd="0" presId="urn:microsoft.com/office/officeart/2005/8/layout/vProcess5"/>
    <dgm:cxn modelId="{A9A66FBD-9569-4574-8A2C-73C5E4980B92}" type="presOf" srcId="{9A832B58-53F7-4346-AF23-AC929790CB84}" destId="{5D0C5271-F7C7-47B7-AB92-0C2A0C4ECD9F}" srcOrd="1" destOrd="0" presId="urn:microsoft.com/office/officeart/2005/8/layout/vProcess5"/>
    <dgm:cxn modelId="{AF358FC1-4EE6-42C1-AC8C-854358606913}" type="presOf" srcId="{1A54272E-0075-4351-897E-FCA3AB67A1CB}" destId="{E03D7634-D85B-4CF2-8CFB-3E3CD59F41BF}" srcOrd="1" destOrd="0" presId="urn:microsoft.com/office/officeart/2005/8/layout/vProcess5"/>
    <dgm:cxn modelId="{601661CE-21BE-4FF5-AEE8-88378E4FA556}" type="presOf" srcId="{1A860540-9668-469D-8204-FD9C6E51E2F3}" destId="{5EDA0E7A-4001-4EA7-96D7-4DBB4E3EF5B3}" srcOrd="1" destOrd="0" presId="urn:microsoft.com/office/officeart/2005/8/layout/vProcess5"/>
    <dgm:cxn modelId="{C54158ED-7CD3-4D0B-A1E9-A73171B18DE9}" srcId="{A7BF94F0-2BB9-437E-8B4A-EBFF9A74E58F}" destId="{1A54272E-0075-4351-897E-FCA3AB67A1CB}" srcOrd="0" destOrd="0" parTransId="{C18D775B-25E5-4083-977E-78DBF5AE1CB3}" sibTransId="{313CF75F-9173-4548-B439-8ED8977282E3}"/>
    <dgm:cxn modelId="{250AF2F4-E120-4B1D-936B-EE6BDB01470E}" srcId="{A7BF94F0-2BB9-437E-8B4A-EBFF9A74E58F}" destId="{1A860540-9668-469D-8204-FD9C6E51E2F3}" srcOrd="2" destOrd="0" parTransId="{8E8F555A-B9D3-4416-BCEC-04D8D5971BF9}" sibTransId="{F17E2A1D-8A11-4098-A931-94E802F98F48}"/>
    <dgm:cxn modelId="{151C37EF-FED5-43F2-8CE1-5574E46958B0}" type="presParOf" srcId="{EF08E45A-2C1F-4858-BCCD-DE95D2C0B9FF}" destId="{B32A9585-49EC-44E1-AC51-33F37282C499}" srcOrd="0" destOrd="0" presId="urn:microsoft.com/office/officeart/2005/8/layout/vProcess5"/>
    <dgm:cxn modelId="{1CBC1A31-8D16-4659-A2C2-F5116C04E311}" type="presParOf" srcId="{EF08E45A-2C1F-4858-BCCD-DE95D2C0B9FF}" destId="{2552EBD2-9AE1-4853-B5C3-D72FA10D77A4}" srcOrd="1" destOrd="0" presId="urn:microsoft.com/office/officeart/2005/8/layout/vProcess5"/>
    <dgm:cxn modelId="{B5D473BE-F99B-4F5B-901D-E126618FDDCC}" type="presParOf" srcId="{EF08E45A-2C1F-4858-BCCD-DE95D2C0B9FF}" destId="{7429BCD9-B492-400F-947F-4E1FC68E15D5}" srcOrd="2" destOrd="0" presId="urn:microsoft.com/office/officeart/2005/8/layout/vProcess5"/>
    <dgm:cxn modelId="{AFCF8A0A-437F-441A-9C57-062C128B4014}" type="presParOf" srcId="{EF08E45A-2C1F-4858-BCCD-DE95D2C0B9FF}" destId="{E4D5943A-56ED-4EB3-8927-A2B13E45297A}" srcOrd="3" destOrd="0" presId="urn:microsoft.com/office/officeart/2005/8/layout/vProcess5"/>
    <dgm:cxn modelId="{1FED04CE-FA4E-4688-8255-306DD1C76092}" type="presParOf" srcId="{EF08E45A-2C1F-4858-BCCD-DE95D2C0B9FF}" destId="{6FEA314A-ABA6-466A-8AF2-D9F3579C29F7}" srcOrd="4" destOrd="0" presId="urn:microsoft.com/office/officeart/2005/8/layout/vProcess5"/>
    <dgm:cxn modelId="{36DB3DF6-1086-4E84-B508-349017C04ABD}" type="presParOf" srcId="{EF08E45A-2C1F-4858-BCCD-DE95D2C0B9FF}" destId="{1623B032-8BED-40D0-8CFD-69ABD48F34E9}" srcOrd="5" destOrd="0" presId="urn:microsoft.com/office/officeart/2005/8/layout/vProcess5"/>
    <dgm:cxn modelId="{D85FFBB4-99B7-4B6A-9EDC-74ACAFAD16FD}" type="presParOf" srcId="{EF08E45A-2C1F-4858-BCCD-DE95D2C0B9FF}" destId="{47704151-BDA7-4F6C-AB84-5EE82BD61D3B}" srcOrd="6" destOrd="0" presId="urn:microsoft.com/office/officeart/2005/8/layout/vProcess5"/>
    <dgm:cxn modelId="{C40B3706-1177-4DB3-BF6C-4D59048C9205}" type="presParOf" srcId="{EF08E45A-2C1F-4858-BCCD-DE95D2C0B9FF}" destId="{9E71B06F-34CF-45D5-BE9A-C4A14BA5FB77}" srcOrd="7" destOrd="0" presId="urn:microsoft.com/office/officeart/2005/8/layout/vProcess5"/>
    <dgm:cxn modelId="{CCD77136-21DC-4ECF-9B0E-983F4909DB68}" type="presParOf" srcId="{EF08E45A-2C1F-4858-BCCD-DE95D2C0B9FF}" destId="{E03D7634-D85B-4CF2-8CFB-3E3CD59F41BF}" srcOrd="8" destOrd="0" presId="urn:microsoft.com/office/officeart/2005/8/layout/vProcess5"/>
    <dgm:cxn modelId="{1D2BEF80-9905-40BC-B28B-065222F84FDD}" type="presParOf" srcId="{EF08E45A-2C1F-4858-BCCD-DE95D2C0B9FF}" destId="{5D0C5271-F7C7-47B7-AB92-0C2A0C4ECD9F}" srcOrd="9" destOrd="0" presId="urn:microsoft.com/office/officeart/2005/8/layout/vProcess5"/>
    <dgm:cxn modelId="{A43731E0-9C35-458A-AAC4-E878396B5744}" type="presParOf" srcId="{EF08E45A-2C1F-4858-BCCD-DE95D2C0B9FF}" destId="{5EDA0E7A-4001-4EA7-96D7-4DBB4E3EF5B3}" srcOrd="10" destOrd="0" presId="urn:microsoft.com/office/officeart/2005/8/layout/vProcess5"/>
    <dgm:cxn modelId="{73DA7D2A-CCD5-4859-9BE5-828CED05C4D9}" type="presParOf" srcId="{EF08E45A-2C1F-4858-BCCD-DE95D2C0B9FF}" destId="{BF7C1623-C5E0-4962-ACBE-5240FB18FDB6}"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BF94F0-2BB9-437E-8B4A-EBFF9A74E58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CA"/>
        </a:p>
      </dgm:t>
    </dgm:pt>
    <dgm:pt modelId="{7DA6BF13-37C2-4829-A960-6DD20624222E}">
      <dgm:prSet/>
      <dgm:spPr/>
      <dgm:t>
        <a:bodyPr/>
        <a:lstStyle/>
        <a:p>
          <a:r>
            <a:rPr lang="en-CA" dirty="0"/>
            <a:t>Collect the dependent and independent variables.</a:t>
          </a:r>
        </a:p>
      </dgm:t>
    </dgm:pt>
    <dgm:pt modelId="{86AD38D6-C28B-41CA-9B28-617AC29ED001}" type="parTrans" cxnId="{F908E657-C33D-46E9-B76C-B59598D7F33B}">
      <dgm:prSet/>
      <dgm:spPr/>
      <dgm:t>
        <a:bodyPr/>
        <a:lstStyle/>
        <a:p>
          <a:endParaRPr lang="en-CA"/>
        </a:p>
      </dgm:t>
    </dgm:pt>
    <dgm:pt modelId="{4997F653-F372-47E2-8136-7194FC4CD067}" type="sibTrans" cxnId="{F908E657-C33D-46E9-B76C-B59598D7F33B}">
      <dgm:prSet/>
      <dgm:spPr/>
      <dgm:t>
        <a:bodyPr/>
        <a:lstStyle/>
        <a:p>
          <a:endParaRPr lang="en-CA"/>
        </a:p>
      </dgm:t>
    </dgm:pt>
    <dgm:pt modelId="{B242B2A7-1B59-48FB-ADC3-6D2291617C11}">
      <dgm:prSet/>
      <dgm:spPr/>
      <dgm:t>
        <a:bodyPr/>
        <a:lstStyle/>
        <a:p>
          <a:r>
            <a:rPr lang="en-CA" dirty="0"/>
            <a:t>Split test and train data</a:t>
          </a:r>
        </a:p>
      </dgm:t>
    </dgm:pt>
    <dgm:pt modelId="{BB241DDF-7949-44F7-92B2-836C63C99989}" type="parTrans" cxnId="{EFE15E5C-F653-43CA-82D7-4D9B9B8517B3}">
      <dgm:prSet/>
      <dgm:spPr/>
      <dgm:t>
        <a:bodyPr/>
        <a:lstStyle/>
        <a:p>
          <a:endParaRPr lang="en-CA"/>
        </a:p>
      </dgm:t>
    </dgm:pt>
    <dgm:pt modelId="{669A7BF4-136E-4B78-BEE8-6D6629A1BA20}" type="sibTrans" cxnId="{EFE15E5C-F653-43CA-82D7-4D9B9B8517B3}">
      <dgm:prSet/>
      <dgm:spPr/>
      <dgm:t>
        <a:bodyPr/>
        <a:lstStyle/>
        <a:p>
          <a:endParaRPr lang="en-CA"/>
        </a:p>
      </dgm:t>
    </dgm:pt>
    <dgm:pt modelId="{FD093E31-6123-42C7-9F90-B08322FDFEAE}">
      <dgm:prSet/>
      <dgm:spPr/>
      <dgm:t>
        <a:bodyPr/>
        <a:lstStyle/>
        <a:p>
          <a:r>
            <a:rPr lang="en-CA" dirty="0"/>
            <a:t>Tune models by using </a:t>
          </a:r>
          <a:r>
            <a:rPr lang="en-CA" dirty="0" err="1"/>
            <a:t>GridSearchCV</a:t>
          </a:r>
          <a:r>
            <a:rPr lang="en-CA" dirty="0"/>
            <a:t> to the split train set.</a:t>
          </a:r>
        </a:p>
      </dgm:t>
    </dgm:pt>
    <dgm:pt modelId="{864BD448-D8DD-446C-A778-92951836A289}" type="parTrans" cxnId="{3BCB230B-FF30-4286-968F-3490DC67FCC1}">
      <dgm:prSet/>
      <dgm:spPr/>
      <dgm:t>
        <a:bodyPr/>
        <a:lstStyle/>
        <a:p>
          <a:endParaRPr lang="en-CA"/>
        </a:p>
      </dgm:t>
    </dgm:pt>
    <dgm:pt modelId="{3F04D900-CC6B-43FE-ACD1-1F48A9803FE1}" type="sibTrans" cxnId="{3BCB230B-FF30-4286-968F-3490DC67FCC1}">
      <dgm:prSet/>
      <dgm:spPr/>
      <dgm:t>
        <a:bodyPr/>
        <a:lstStyle/>
        <a:p>
          <a:endParaRPr lang="en-CA"/>
        </a:p>
      </dgm:t>
    </dgm:pt>
    <dgm:pt modelId="{E4746514-E8A4-4977-AB02-15C2AD2276A4}">
      <dgm:prSet/>
      <dgm:spPr/>
      <dgm:t>
        <a:bodyPr/>
        <a:lstStyle/>
        <a:p>
          <a:r>
            <a:rPr lang="en-CA" dirty="0"/>
            <a:t>Score models on split test set.</a:t>
          </a:r>
        </a:p>
      </dgm:t>
    </dgm:pt>
    <dgm:pt modelId="{AD80EA66-BE6F-4F32-B854-00F888D9D376}" type="parTrans" cxnId="{70649984-2B28-45C7-9697-EEBBBBD0DEE1}">
      <dgm:prSet/>
      <dgm:spPr/>
      <dgm:t>
        <a:bodyPr/>
        <a:lstStyle/>
        <a:p>
          <a:endParaRPr lang="en-CA"/>
        </a:p>
      </dgm:t>
    </dgm:pt>
    <dgm:pt modelId="{34281226-CB7F-464D-A9D9-D1AA9CCC7EF7}" type="sibTrans" cxnId="{70649984-2B28-45C7-9697-EEBBBBD0DEE1}">
      <dgm:prSet/>
      <dgm:spPr/>
      <dgm:t>
        <a:bodyPr/>
        <a:lstStyle/>
        <a:p>
          <a:endParaRPr lang="en-CA"/>
        </a:p>
      </dgm:t>
    </dgm:pt>
    <dgm:pt modelId="{8B607DBF-CFD5-4AD0-98AD-9B492DEA3864}">
      <dgm:prSet/>
      <dgm:spPr/>
      <dgm:t>
        <a:bodyPr/>
        <a:lstStyle/>
        <a:p>
          <a:r>
            <a:rPr lang="en-CA" dirty="0"/>
            <a:t>Confusion matrix for all models</a:t>
          </a:r>
        </a:p>
      </dgm:t>
    </dgm:pt>
    <dgm:pt modelId="{1C3A41F8-E97D-4A90-AAC5-360DC5121E9B}" type="parTrans" cxnId="{43434E24-2D9C-4F3F-8DC2-FCD98FFB0A03}">
      <dgm:prSet/>
      <dgm:spPr/>
      <dgm:t>
        <a:bodyPr/>
        <a:lstStyle/>
        <a:p>
          <a:endParaRPr lang="en-CA"/>
        </a:p>
      </dgm:t>
    </dgm:pt>
    <dgm:pt modelId="{94CF7F4A-4360-47B9-81DC-4AF624BEEAAA}" type="sibTrans" cxnId="{43434E24-2D9C-4F3F-8DC2-FCD98FFB0A03}">
      <dgm:prSet/>
      <dgm:spPr/>
      <dgm:t>
        <a:bodyPr/>
        <a:lstStyle/>
        <a:p>
          <a:endParaRPr lang="en-CA"/>
        </a:p>
      </dgm:t>
    </dgm:pt>
    <dgm:pt modelId="{EF08E45A-2C1F-4858-BCCD-DE95D2C0B9FF}" type="pres">
      <dgm:prSet presAssocID="{A7BF94F0-2BB9-437E-8B4A-EBFF9A74E58F}" presName="outerComposite" presStyleCnt="0">
        <dgm:presLayoutVars>
          <dgm:chMax val="5"/>
          <dgm:dir/>
          <dgm:resizeHandles val="exact"/>
        </dgm:presLayoutVars>
      </dgm:prSet>
      <dgm:spPr/>
    </dgm:pt>
    <dgm:pt modelId="{B32A9585-49EC-44E1-AC51-33F37282C499}" type="pres">
      <dgm:prSet presAssocID="{A7BF94F0-2BB9-437E-8B4A-EBFF9A74E58F}" presName="dummyMaxCanvas" presStyleCnt="0">
        <dgm:presLayoutVars/>
      </dgm:prSet>
      <dgm:spPr/>
    </dgm:pt>
    <dgm:pt modelId="{0131CAD5-0757-45EF-ACD4-CD613897E6DE}" type="pres">
      <dgm:prSet presAssocID="{A7BF94F0-2BB9-437E-8B4A-EBFF9A74E58F}" presName="FiveNodes_1" presStyleLbl="node1" presStyleIdx="0" presStyleCnt="5">
        <dgm:presLayoutVars>
          <dgm:bulletEnabled val="1"/>
        </dgm:presLayoutVars>
      </dgm:prSet>
      <dgm:spPr/>
    </dgm:pt>
    <dgm:pt modelId="{922058D4-402E-4916-9E16-5F277766727F}" type="pres">
      <dgm:prSet presAssocID="{A7BF94F0-2BB9-437E-8B4A-EBFF9A74E58F}" presName="FiveNodes_2" presStyleLbl="node1" presStyleIdx="1" presStyleCnt="5">
        <dgm:presLayoutVars>
          <dgm:bulletEnabled val="1"/>
        </dgm:presLayoutVars>
      </dgm:prSet>
      <dgm:spPr/>
    </dgm:pt>
    <dgm:pt modelId="{9E58C66A-1AB7-4CE5-BB38-CB3E133996E8}" type="pres">
      <dgm:prSet presAssocID="{A7BF94F0-2BB9-437E-8B4A-EBFF9A74E58F}" presName="FiveNodes_3" presStyleLbl="node1" presStyleIdx="2" presStyleCnt="5">
        <dgm:presLayoutVars>
          <dgm:bulletEnabled val="1"/>
        </dgm:presLayoutVars>
      </dgm:prSet>
      <dgm:spPr/>
    </dgm:pt>
    <dgm:pt modelId="{55CB2C93-0819-40C0-909B-142C2EBCA237}" type="pres">
      <dgm:prSet presAssocID="{A7BF94F0-2BB9-437E-8B4A-EBFF9A74E58F}" presName="FiveNodes_4" presStyleLbl="node1" presStyleIdx="3" presStyleCnt="5">
        <dgm:presLayoutVars>
          <dgm:bulletEnabled val="1"/>
        </dgm:presLayoutVars>
      </dgm:prSet>
      <dgm:spPr/>
    </dgm:pt>
    <dgm:pt modelId="{9263D99A-BBB0-4B62-AF0E-7B673BFB064F}" type="pres">
      <dgm:prSet presAssocID="{A7BF94F0-2BB9-437E-8B4A-EBFF9A74E58F}" presName="FiveNodes_5" presStyleLbl="node1" presStyleIdx="4" presStyleCnt="5" custLinFactNeighborX="0" custLinFactNeighborY="0">
        <dgm:presLayoutVars>
          <dgm:bulletEnabled val="1"/>
        </dgm:presLayoutVars>
      </dgm:prSet>
      <dgm:spPr/>
    </dgm:pt>
    <dgm:pt modelId="{78F8FBE4-BC31-4D8E-A6BC-CE7411CF34BB}" type="pres">
      <dgm:prSet presAssocID="{A7BF94F0-2BB9-437E-8B4A-EBFF9A74E58F}" presName="FiveConn_1-2" presStyleLbl="fgAccFollowNode1" presStyleIdx="0" presStyleCnt="4">
        <dgm:presLayoutVars>
          <dgm:bulletEnabled val="1"/>
        </dgm:presLayoutVars>
      </dgm:prSet>
      <dgm:spPr/>
    </dgm:pt>
    <dgm:pt modelId="{377A9C56-22B5-45F4-B130-58CC05D6BC27}" type="pres">
      <dgm:prSet presAssocID="{A7BF94F0-2BB9-437E-8B4A-EBFF9A74E58F}" presName="FiveConn_2-3" presStyleLbl="fgAccFollowNode1" presStyleIdx="1" presStyleCnt="4">
        <dgm:presLayoutVars>
          <dgm:bulletEnabled val="1"/>
        </dgm:presLayoutVars>
      </dgm:prSet>
      <dgm:spPr/>
    </dgm:pt>
    <dgm:pt modelId="{685BF8B2-5459-4905-84B6-571981B8411A}" type="pres">
      <dgm:prSet presAssocID="{A7BF94F0-2BB9-437E-8B4A-EBFF9A74E58F}" presName="FiveConn_3-4" presStyleLbl="fgAccFollowNode1" presStyleIdx="2" presStyleCnt="4">
        <dgm:presLayoutVars>
          <dgm:bulletEnabled val="1"/>
        </dgm:presLayoutVars>
      </dgm:prSet>
      <dgm:spPr/>
    </dgm:pt>
    <dgm:pt modelId="{7155FE3A-FBBF-48B1-99F9-9F628D2D2148}" type="pres">
      <dgm:prSet presAssocID="{A7BF94F0-2BB9-437E-8B4A-EBFF9A74E58F}" presName="FiveConn_4-5" presStyleLbl="fgAccFollowNode1" presStyleIdx="3" presStyleCnt="4">
        <dgm:presLayoutVars>
          <dgm:bulletEnabled val="1"/>
        </dgm:presLayoutVars>
      </dgm:prSet>
      <dgm:spPr/>
    </dgm:pt>
    <dgm:pt modelId="{E2B4BEA2-8CB2-4D2F-A66F-40DB3A134847}" type="pres">
      <dgm:prSet presAssocID="{A7BF94F0-2BB9-437E-8B4A-EBFF9A74E58F}" presName="FiveNodes_1_text" presStyleLbl="node1" presStyleIdx="4" presStyleCnt="5">
        <dgm:presLayoutVars>
          <dgm:bulletEnabled val="1"/>
        </dgm:presLayoutVars>
      </dgm:prSet>
      <dgm:spPr/>
    </dgm:pt>
    <dgm:pt modelId="{36617E6B-2C27-45F3-A8B6-7F378D6C7EE0}" type="pres">
      <dgm:prSet presAssocID="{A7BF94F0-2BB9-437E-8B4A-EBFF9A74E58F}" presName="FiveNodes_2_text" presStyleLbl="node1" presStyleIdx="4" presStyleCnt="5">
        <dgm:presLayoutVars>
          <dgm:bulletEnabled val="1"/>
        </dgm:presLayoutVars>
      </dgm:prSet>
      <dgm:spPr/>
    </dgm:pt>
    <dgm:pt modelId="{D353330B-9715-4449-A12E-3F4936C15DEC}" type="pres">
      <dgm:prSet presAssocID="{A7BF94F0-2BB9-437E-8B4A-EBFF9A74E58F}" presName="FiveNodes_3_text" presStyleLbl="node1" presStyleIdx="4" presStyleCnt="5">
        <dgm:presLayoutVars>
          <dgm:bulletEnabled val="1"/>
        </dgm:presLayoutVars>
      </dgm:prSet>
      <dgm:spPr/>
    </dgm:pt>
    <dgm:pt modelId="{AF59DB72-849C-4805-A2F3-687A2E5A6E8A}" type="pres">
      <dgm:prSet presAssocID="{A7BF94F0-2BB9-437E-8B4A-EBFF9A74E58F}" presName="FiveNodes_4_text" presStyleLbl="node1" presStyleIdx="4" presStyleCnt="5">
        <dgm:presLayoutVars>
          <dgm:bulletEnabled val="1"/>
        </dgm:presLayoutVars>
      </dgm:prSet>
      <dgm:spPr/>
    </dgm:pt>
    <dgm:pt modelId="{F2667C03-BC92-411B-BE92-1CDB99633653}" type="pres">
      <dgm:prSet presAssocID="{A7BF94F0-2BB9-437E-8B4A-EBFF9A74E58F}" presName="FiveNodes_5_text" presStyleLbl="node1" presStyleIdx="4" presStyleCnt="5">
        <dgm:presLayoutVars>
          <dgm:bulletEnabled val="1"/>
        </dgm:presLayoutVars>
      </dgm:prSet>
      <dgm:spPr/>
    </dgm:pt>
  </dgm:ptLst>
  <dgm:cxnLst>
    <dgm:cxn modelId="{3BCB230B-FF30-4286-968F-3490DC67FCC1}" srcId="{A7BF94F0-2BB9-437E-8B4A-EBFF9A74E58F}" destId="{FD093E31-6123-42C7-9F90-B08322FDFEAE}" srcOrd="2" destOrd="0" parTransId="{864BD448-D8DD-446C-A778-92951836A289}" sibTransId="{3F04D900-CC6B-43FE-ACD1-1F48A9803FE1}"/>
    <dgm:cxn modelId="{D0114C15-3F2C-4BD6-BCB1-2B7C85B3F9B3}" type="presOf" srcId="{7DA6BF13-37C2-4829-A960-6DD20624222E}" destId="{E2B4BEA2-8CB2-4D2F-A66F-40DB3A134847}" srcOrd="1" destOrd="0" presId="urn:microsoft.com/office/officeart/2005/8/layout/vProcess5"/>
    <dgm:cxn modelId="{DE9DD017-3549-4F0F-A3A3-37BB5F0F2697}" type="presOf" srcId="{B242B2A7-1B59-48FB-ADC3-6D2291617C11}" destId="{36617E6B-2C27-45F3-A8B6-7F378D6C7EE0}" srcOrd="1" destOrd="0" presId="urn:microsoft.com/office/officeart/2005/8/layout/vProcess5"/>
    <dgm:cxn modelId="{F9654623-7CE1-4055-8F61-8FA1F6F25CBB}" type="presOf" srcId="{A7BF94F0-2BB9-437E-8B4A-EBFF9A74E58F}" destId="{EF08E45A-2C1F-4858-BCCD-DE95D2C0B9FF}" srcOrd="0" destOrd="0" presId="urn:microsoft.com/office/officeart/2005/8/layout/vProcess5"/>
    <dgm:cxn modelId="{43434E24-2D9C-4F3F-8DC2-FCD98FFB0A03}" srcId="{A7BF94F0-2BB9-437E-8B4A-EBFF9A74E58F}" destId="{8B607DBF-CFD5-4AD0-98AD-9B492DEA3864}" srcOrd="4" destOrd="0" parTransId="{1C3A41F8-E97D-4A90-AAC5-360DC5121E9B}" sibTransId="{94CF7F4A-4360-47B9-81DC-4AF624BEEAAA}"/>
    <dgm:cxn modelId="{BBFBEB30-6848-4040-8CB1-A5C9F6549B57}" type="presOf" srcId="{FD093E31-6123-42C7-9F90-B08322FDFEAE}" destId="{D353330B-9715-4449-A12E-3F4936C15DEC}" srcOrd="1" destOrd="0" presId="urn:microsoft.com/office/officeart/2005/8/layout/vProcess5"/>
    <dgm:cxn modelId="{F6659335-DDFB-4E10-8E2D-4BE9670ED93E}" type="presOf" srcId="{34281226-CB7F-464D-A9D9-D1AA9CCC7EF7}" destId="{7155FE3A-FBBF-48B1-99F9-9F628D2D2148}" srcOrd="0" destOrd="0" presId="urn:microsoft.com/office/officeart/2005/8/layout/vProcess5"/>
    <dgm:cxn modelId="{8AD6095C-2691-4093-9F4D-A627E3F5BF21}" type="presOf" srcId="{7DA6BF13-37C2-4829-A960-6DD20624222E}" destId="{0131CAD5-0757-45EF-ACD4-CD613897E6DE}" srcOrd="0" destOrd="0" presId="urn:microsoft.com/office/officeart/2005/8/layout/vProcess5"/>
    <dgm:cxn modelId="{EFE15E5C-F653-43CA-82D7-4D9B9B8517B3}" srcId="{A7BF94F0-2BB9-437E-8B4A-EBFF9A74E58F}" destId="{B242B2A7-1B59-48FB-ADC3-6D2291617C11}" srcOrd="1" destOrd="0" parTransId="{BB241DDF-7949-44F7-92B2-836C63C99989}" sibTransId="{669A7BF4-136E-4B78-BEE8-6D6629A1BA20}"/>
    <dgm:cxn modelId="{688D2968-A201-4203-BF0B-2DB201400A44}" type="presOf" srcId="{4997F653-F372-47E2-8136-7194FC4CD067}" destId="{78F8FBE4-BC31-4D8E-A6BC-CE7411CF34BB}" srcOrd="0" destOrd="0" presId="urn:microsoft.com/office/officeart/2005/8/layout/vProcess5"/>
    <dgm:cxn modelId="{F908E657-C33D-46E9-B76C-B59598D7F33B}" srcId="{A7BF94F0-2BB9-437E-8B4A-EBFF9A74E58F}" destId="{7DA6BF13-37C2-4829-A960-6DD20624222E}" srcOrd="0" destOrd="0" parTransId="{86AD38D6-C28B-41CA-9B28-617AC29ED001}" sibTransId="{4997F653-F372-47E2-8136-7194FC4CD067}"/>
    <dgm:cxn modelId="{E7487578-9E83-418E-98DA-0F1F8702198F}" type="presOf" srcId="{8B607DBF-CFD5-4AD0-98AD-9B492DEA3864}" destId="{F2667C03-BC92-411B-BE92-1CDB99633653}" srcOrd="1" destOrd="0" presId="urn:microsoft.com/office/officeart/2005/8/layout/vProcess5"/>
    <dgm:cxn modelId="{A50E8C84-6661-4206-B61E-3731800FCFBA}" type="presOf" srcId="{FD093E31-6123-42C7-9F90-B08322FDFEAE}" destId="{9E58C66A-1AB7-4CE5-BB38-CB3E133996E8}" srcOrd="0" destOrd="0" presId="urn:microsoft.com/office/officeart/2005/8/layout/vProcess5"/>
    <dgm:cxn modelId="{70649984-2B28-45C7-9697-EEBBBBD0DEE1}" srcId="{A7BF94F0-2BB9-437E-8B4A-EBFF9A74E58F}" destId="{E4746514-E8A4-4977-AB02-15C2AD2276A4}" srcOrd="3" destOrd="0" parTransId="{AD80EA66-BE6F-4F32-B854-00F888D9D376}" sibTransId="{34281226-CB7F-464D-A9D9-D1AA9CCC7EF7}"/>
    <dgm:cxn modelId="{95287285-D73B-4933-800D-1D4F65A1655A}" type="presOf" srcId="{B242B2A7-1B59-48FB-ADC3-6D2291617C11}" destId="{922058D4-402E-4916-9E16-5F277766727F}" srcOrd="0" destOrd="0" presId="urn:microsoft.com/office/officeart/2005/8/layout/vProcess5"/>
    <dgm:cxn modelId="{B2277398-138E-4453-94F4-DC9A24CA3791}" type="presOf" srcId="{669A7BF4-136E-4B78-BEE8-6D6629A1BA20}" destId="{377A9C56-22B5-45F4-B130-58CC05D6BC27}" srcOrd="0" destOrd="0" presId="urn:microsoft.com/office/officeart/2005/8/layout/vProcess5"/>
    <dgm:cxn modelId="{88185DB9-85BC-40CA-AED0-98DABD76D74A}" type="presOf" srcId="{8B607DBF-CFD5-4AD0-98AD-9B492DEA3864}" destId="{9263D99A-BBB0-4B62-AF0E-7B673BFB064F}" srcOrd="0" destOrd="0" presId="urn:microsoft.com/office/officeart/2005/8/layout/vProcess5"/>
    <dgm:cxn modelId="{3785FEBA-ABF0-4EE7-A3B5-5EFDEE090D25}" type="presOf" srcId="{E4746514-E8A4-4977-AB02-15C2AD2276A4}" destId="{55CB2C93-0819-40C0-909B-142C2EBCA237}" srcOrd="0" destOrd="0" presId="urn:microsoft.com/office/officeart/2005/8/layout/vProcess5"/>
    <dgm:cxn modelId="{0539B6C1-9F23-4592-9E23-0197F0E94A2C}" type="presOf" srcId="{3F04D900-CC6B-43FE-ACD1-1F48A9803FE1}" destId="{685BF8B2-5459-4905-84B6-571981B8411A}" srcOrd="0" destOrd="0" presId="urn:microsoft.com/office/officeart/2005/8/layout/vProcess5"/>
    <dgm:cxn modelId="{742437F7-E362-4C4A-B191-69343E742414}" type="presOf" srcId="{E4746514-E8A4-4977-AB02-15C2AD2276A4}" destId="{AF59DB72-849C-4805-A2F3-687A2E5A6E8A}" srcOrd="1" destOrd="0" presId="urn:microsoft.com/office/officeart/2005/8/layout/vProcess5"/>
    <dgm:cxn modelId="{151C37EF-FED5-43F2-8CE1-5574E46958B0}" type="presParOf" srcId="{EF08E45A-2C1F-4858-BCCD-DE95D2C0B9FF}" destId="{B32A9585-49EC-44E1-AC51-33F37282C499}" srcOrd="0" destOrd="0" presId="urn:microsoft.com/office/officeart/2005/8/layout/vProcess5"/>
    <dgm:cxn modelId="{9D898C8C-7DCC-45DB-B355-FABA15771B18}" type="presParOf" srcId="{EF08E45A-2C1F-4858-BCCD-DE95D2C0B9FF}" destId="{0131CAD5-0757-45EF-ACD4-CD613897E6DE}" srcOrd="1" destOrd="0" presId="urn:microsoft.com/office/officeart/2005/8/layout/vProcess5"/>
    <dgm:cxn modelId="{0CBBC212-9B20-44A9-8C8B-C270711FECF9}" type="presParOf" srcId="{EF08E45A-2C1F-4858-BCCD-DE95D2C0B9FF}" destId="{922058D4-402E-4916-9E16-5F277766727F}" srcOrd="2" destOrd="0" presId="urn:microsoft.com/office/officeart/2005/8/layout/vProcess5"/>
    <dgm:cxn modelId="{0542E168-E972-44C2-A3B3-0FA32B21B1D4}" type="presParOf" srcId="{EF08E45A-2C1F-4858-BCCD-DE95D2C0B9FF}" destId="{9E58C66A-1AB7-4CE5-BB38-CB3E133996E8}" srcOrd="3" destOrd="0" presId="urn:microsoft.com/office/officeart/2005/8/layout/vProcess5"/>
    <dgm:cxn modelId="{015531FE-6E33-47E8-84CA-D85669D3C155}" type="presParOf" srcId="{EF08E45A-2C1F-4858-BCCD-DE95D2C0B9FF}" destId="{55CB2C93-0819-40C0-909B-142C2EBCA237}" srcOrd="4" destOrd="0" presId="urn:microsoft.com/office/officeart/2005/8/layout/vProcess5"/>
    <dgm:cxn modelId="{8FAFAC41-8592-4262-B5DA-3133BA03FD71}" type="presParOf" srcId="{EF08E45A-2C1F-4858-BCCD-DE95D2C0B9FF}" destId="{9263D99A-BBB0-4B62-AF0E-7B673BFB064F}" srcOrd="5" destOrd="0" presId="urn:microsoft.com/office/officeart/2005/8/layout/vProcess5"/>
    <dgm:cxn modelId="{B115D346-065D-4E38-A5AF-D19CD48B47AD}" type="presParOf" srcId="{EF08E45A-2C1F-4858-BCCD-DE95D2C0B9FF}" destId="{78F8FBE4-BC31-4D8E-A6BC-CE7411CF34BB}" srcOrd="6" destOrd="0" presId="urn:microsoft.com/office/officeart/2005/8/layout/vProcess5"/>
    <dgm:cxn modelId="{2AA0D3A8-0AF7-42EA-AEA0-B3B501A9185F}" type="presParOf" srcId="{EF08E45A-2C1F-4858-BCCD-DE95D2C0B9FF}" destId="{377A9C56-22B5-45F4-B130-58CC05D6BC27}" srcOrd="7" destOrd="0" presId="urn:microsoft.com/office/officeart/2005/8/layout/vProcess5"/>
    <dgm:cxn modelId="{A6DD1341-CE53-4B92-A603-74D9282AA7F6}" type="presParOf" srcId="{EF08E45A-2C1F-4858-BCCD-DE95D2C0B9FF}" destId="{685BF8B2-5459-4905-84B6-571981B8411A}" srcOrd="8" destOrd="0" presId="urn:microsoft.com/office/officeart/2005/8/layout/vProcess5"/>
    <dgm:cxn modelId="{5DD487C6-A30D-46F0-8C49-9D6A26B4B1F0}" type="presParOf" srcId="{EF08E45A-2C1F-4858-BCCD-DE95D2C0B9FF}" destId="{7155FE3A-FBBF-48B1-99F9-9F628D2D2148}" srcOrd="9" destOrd="0" presId="urn:microsoft.com/office/officeart/2005/8/layout/vProcess5"/>
    <dgm:cxn modelId="{9767C06D-546B-4647-AD6D-9B92BD6B8B78}" type="presParOf" srcId="{EF08E45A-2C1F-4858-BCCD-DE95D2C0B9FF}" destId="{E2B4BEA2-8CB2-4D2F-A66F-40DB3A134847}" srcOrd="10" destOrd="0" presId="urn:microsoft.com/office/officeart/2005/8/layout/vProcess5"/>
    <dgm:cxn modelId="{520246E7-15D2-4DDF-A2B6-0434A63A865F}" type="presParOf" srcId="{EF08E45A-2C1F-4858-BCCD-DE95D2C0B9FF}" destId="{36617E6B-2C27-45F3-A8B6-7F378D6C7EE0}" srcOrd="11" destOrd="0" presId="urn:microsoft.com/office/officeart/2005/8/layout/vProcess5"/>
    <dgm:cxn modelId="{F61DAE9E-DE93-4278-BB80-3AF6B8EE185C}" type="presParOf" srcId="{EF08E45A-2C1F-4858-BCCD-DE95D2C0B9FF}" destId="{D353330B-9715-4449-A12E-3F4936C15DEC}" srcOrd="12" destOrd="0" presId="urn:microsoft.com/office/officeart/2005/8/layout/vProcess5"/>
    <dgm:cxn modelId="{D97FBA55-2D95-47B4-BCD7-F2E624877067}" type="presParOf" srcId="{EF08E45A-2C1F-4858-BCCD-DE95D2C0B9FF}" destId="{AF59DB72-849C-4805-A2F3-687A2E5A6E8A}" srcOrd="13" destOrd="0" presId="urn:microsoft.com/office/officeart/2005/8/layout/vProcess5"/>
    <dgm:cxn modelId="{2369AFE8-F108-4808-AF12-F76F61DA140F}" type="presParOf" srcId="{EF08E45A-2C1F-4858-BCCD-DE95D2C0B9FF}" destId="{F2667C03-BC92-411B-BE92-1CDB99633653}"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4DF28-BD92-4297-9BD4-21EEB029C27C}">
      <dsp:nvSpPr>
        <dsp:cNvPr id="0" name=""/>
        <dsp:cNvSpPr/>
      </dsp:nvSpPr>
      <dsp:spPr>
        <a:xfrm>
          <a:off x="-236160" y="0"/>
          <a:ext cx="4617567" cy="690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CA" sz="1300" kern="1200" dirty="0"/>
            <a:t>Extract data from Space X API &gt; Json file</a:t>
          </a:r>
        </a:p>
      </dsp:txBody>
      <dsp:txXfrm>
        <a:off x="-215934" y="20226"/>
        <a:ext cx="3589565" cy="650116"/>
      </dsp:txXfrm>
    </dsp:sp>
    <dsp:sp modelId="{A2B9DCFB-9B94-4380-8B9D-B9B9E9D22B08}">
      <dsp:nvSpPr>
        <dsp:cNvPr id="0" name=""/>
        <dsp:cNvSpPr/>
      </dsp:nvSpPr>
      <dsp:spPr>
        <a:xfrm>
          <a:off x="242478" y="786480"/>
          <a:ext cx="4208843" cy="690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CA" sz="1300" kern="1200" dirty="0"/>
            <a:t>From the Json extracted was transformed into </a:t>
          </a:r>
          <a:r>
            <a:rPr lang="en-CA" sz="1300" kern="1200" dirty="0" err="1"/>
            <a:t>Dataframe</a:t>
          </a:r>
          <a:endParaRPr lang="en-CA" sz="1300" kern="1200" dirty="0"/>
        </a:p>
      </dsp:txBody>
      <dsp:txXfrm>
        <a:off x="262704" y="806706"/>
        <a:ext cx="3339731" cy="650116"/>
      </dsp:txXfrm>
    </dsp:sp>
    <dsp:sp modelId="{49753F25-879D-49B4-80EB-A2602AD0E107}">
      <dsp:nvSpPr>
        <dsp:cNvPr id="0" name=""/>
        <dsp:cNvSpPr/>
      </dsp:nvSpPr>
      <dsp:spPr>
        <a:xfrm>
          <a:off x="472313" y="1572960"/>
          <a:ext cx="4297728" cy="690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CA" sz="1300" kern="1200" dirty="0"/>
            <a:t>Relevant Dictionary was extracted from the previous </a:t>
          </a:r>
          <a:r>
            <a:rPr lang="en-CA" sz="1300" kern="1200" dirty="0" err="1"/>
            <a:t>dataframe</a:t>
          </a:r>
          <a:endParaRPr lang="en-CA" sz="1300" kern="1200" dirty="0"/>
        </a:p>
      </dsp:txBody>
      <dsp:txXfrm>
        <a:off x="492539" y="1593186"/>
        <a:ext cx="3411115" cy="650116"/>
      </dsp:txXfrm>
    </dsp:sp>
    <dsp:sp modelId="{360AB456-6906-4088-BA63-33C96CFD49D2}">
      <dsp:nvSpPr>
        <dsp:cNvPr id="0" name=""/>
        <dsp:cNvSpPr/>
      </dsp:nvSpPr>
      <dsp:spPr>
        <a:xfrm>
          <a:off x="1058991" y="2359440"/>
          <a:ext cx="3672926" cy="690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CA" sz="1300" kern="1200" dirty="0"/>
            <a:t>The important keys and information was selected and saved into another </a:t>
          </a:r>
          <a:r>
            <a:rPr lang="en-CA" sz="1300" kern="1200" dirty="0" err="1"/>
            <a:t>df</a:t>
          </a:r>
          <a:endParaRPr lang="en-CA" sz="1300" kern="1200" dirty="0"/>
        </a:p>
      </dsp:txBody>
      <dsp:txXfrm>
        <a:off x="1079217" y="2379666"/>
        <a:ext cx="2909328" cy="650116"/>
      </dsp:txXfrm>
    </dsp:sp>
    <dsp:sp modelId="{794F8D92-B25B-4755-90DB-4FDE6B789507}">
      <dsp:nvSpPr>
        <dsp:cNvPr id="0" name=""/>
        <dsp:cNvSpPr/>
      </dsp:nvSpPr>
      <dsp:spPr>
        <a:xfrm>
          <a:off x="1333268" y="3145920"/>
          <a:ext cx="3672926" cy="690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CA" sz="1300" kern="1200" dirty="0"/>
            <a:t>Data quality was checked by  replacing the missing values with the mean.</a:t>
          </a:r>
        </a:p>
      </dsp:txBody>
      <dsp:txXfrm>
        <a:off x="1353494" y="3166146"/>
        <a:ext cx="2909328" cy="650116"/>
      </dsp:txXfrm>
    </dsp:sp>
    <dsp:sp modelId="{02FF0BFE-A8E9-4E11-AD2F-CA2FA1B3B656}">
      <dsp:nvSpPr>
        <dsp:cNvPr id="0" name=""/>
        <dsp:cNvSpPr/>
      </dsp:nvSpPr>
      <dsp:spPr>
        <a:xfrm>
          <a:off x="3460217" y="504498"/>
          <a:ext cx="448869" cy="44886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a:off x="3561213" y="504498"/>
        <a:ext cx="246877" cy="337774"/>
      </dsp:txXfrm>
    </dsp:sp>
    <dsp:sp modelId="{295FF7D3-C0F5-44B4-A910-F7BCBC9806F2}">
      <dsp:nvSpPr>
        <dsp:cNvPr id="0" name=""/>
        <dsp:cNvSpPr/>
      </dsp:nvSpPr>
      <dsp:spPr>
        <a:xfrm>
          <a:off x="3734494" y="1290978"/>
          <a:ext cx="448869" cy="44886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a:off x="3835490" y="1290978"/>
        <a:ext cx="246877" cy="337774"/>
      </dsp:txXfrm>
    </dsp:sp>
    <dsp:sp modelId="{7521A22C-CFA9-4C5F-973B-106D28277212}">
      <dsp:nvSpPr>
        <dsp:cNvPr id="0" name=""/>
        <dsp:cNvSpPr/>
      </dsp:nvSpPr>
      <dsp:spPr>
        <a:xfrm>
          <a:off x="4008771" y="2065949"/>
          <a:ext cx="448869" cy="44886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a:off x="4109767" y="2065949"/>
        <a:ext cx="246877" cy="337774"/>
      </dsp:txXfrm>
    </dsp:sp>
    <dsp:sp modelId="{5C422A02-439C-4351-B096-9C79E708826E}">
      <dsp:nvSpPr>
        <dsp:cNvPr id="0" name=""/>
        <dsp:cNvSpPr/>
      </dsp:nvSpPr>
      <dsp:spPr>
        <a:xfrm>
          <a:off x="4283048" y="2860102"/>
          <a:ext cx="448869" cy="44886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a:off x="4384044" y="2860102"/>
        <a:ext cx="246877" cy="337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132F6-BA8C-4A52-8630-156A5AC0C892}">
      <dsp:nvSpPr>
        <dsp:cNvPr id="0" name=""/>
        <dsp:cNvSpPr/>
      </dsp:nvSpPr>
      <dsp:spPr>
        <a:xfrm>
          <a:off x="0" y="0"/>
          <a:ext cx="3816028" cy="844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Request website Wikipedia by using Beautiful Soup.</a:t>
          </a:r>
        </a:p>
      </dsp:txBody>
      <dsp:txXfrm>
        <a:off x="24721" y="24721"/>
        <a:ext cx="2833935" cy="794585"/>
      </dsp:txXfrm>
    </dsp:sp>
    <dsp:sp modelId="{98E8E7C8-841B-435D-9163-7CBAE474157C}">
      <dsp:nvSpPr>
        <dsp:cNvPr id="0" name=""/>
        <dsp:cNvSpPr/>
      </dsp:nvSpPr>
      <dsp:spPr>
        <a:xfrm>
          <a:off x="319592" y="997487"/>
          <a:ext cx="3816028" cy="844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Find the proper html table to get the data needed.</a:t>
          </a:r>
        </a:p>
      </dsp:txBody>
      <dsp:txXfrm>
        <a:off x="344313" y="1022208"/>
        <a:ext cx="2898375" cy="794585"/>
      </dsp:txXfrm>
    </dsp:sp>
    <dsp:sp modelId="{BD47B378-05D7-44CE-8EBC-D0FD4C013E7D}">
      <dsp:nvSpPr>
        <dsp:cNvPr id="0" name=""/>
        <dsp:cNvSpPr/>
      </dsp:nvSpPr>
      <dsp:spPr>
        <a:xfrm>
          <a:off x="634414" y="1994974"/>
          <a:ext cx="3816028" cy="844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Create </a:t>
          </a:r>
          <a:r>
            <a:rPr lang="en-CA" sz="1800" kern="1200" dirty="0" err="1"/>
            <a:t>dict</a:t>
          </a:r>
          <a:r>
            <a:rPr lang="en-CA" sz="1800" kern="1200" dirty="0"/>
            <a:t> with all values needed form the target table</a:t>
          </a:r>
        </a:p>
      </dsp:txBody>
      <dsp:txXfrm>
        <a:off x="659135" y="2019695"/>
        <a:ext cx="2903145" cy="794585"/>
      </dsp:txXfrm>
    </dsp:sp>
    <dsp:sp modelId="{7B6B24A5-6697-41AE-81A7-55672EFFCE66}">
      <dsp:nvSpPr>
        <dsp:cNvPr id="0" name=""/>
        <dsp:cNvSpPr/>
      </dsp:nvSpPr>
      <dsp:spPr>
        <a:xfrm>
          <a:off x="954007" y="2992461"/>
          <a:ext cx="3816028" cy="844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CA" sz="1800" kern="1200" dirty="0"/>
            <a:t>Cast the dictionary to </a:t>
          </a:r>
          <a:r>
            <a:rPr lang="en-CA" sz="1800" kern="1200" dirty="0" err="1"/>
            <a:t>dataframe</a:t>
          </a:r>
          <a:endParaRPr lang="en-CA" sz="1800" kern="1200" dirty="0"/>
        </a:p>
      </dsp:txBody>
      <dsp:txXfrm>
        <a:off x="978728" y="3017182"/>
        <a:ext cx="2898375" cy="794585"/>
      </dsp:txXfrm>
    </dsp:sp>
    <dsp:sp modelId="{121E5A58-345A-4033-A505-8B45001A442F}">
      <dsp:nvSpPr>
        <dsp:cNvPr id="0" name=""/>
        <dsp:cNvSpPr/>
      </dsp:nvSpPr>
      <dsp:spPr>
        <a:xfrm>
          <a:off x="3267410" y="646448"/>
          <a:ext cx="548617" cy="54861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CA" sz="2500" kern="1200"/>
        </a:p>
      </dsp:txBody>
      <dsp:txXfrm>
        <a:off x="3390849" y="646448"/>
        <a:ext cx="301739" cy="412834"/>
      </dsp:txXfrm>
    </dsp:sp>
    <dsp:sp modelId="{9839F6EA-64CE-4EA1-9A48-092A0D129D13}">
      <dsp:nvSpPr>
        <dsp:cNvPr id="0" name=""/>
        <dsp:cNvSpPr/>
      </dsp:nvSpPr>
      <dsp:spPr>
        <a:xfrm>
          <a:off x="3587002" y="1643935"/>
          <a:ext cx="548617" cy="54861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CA" sz="2500" kern="1200"/>
        </a:p>
      </dsp:txBody>
      <dsp:txXfrm>
        <a:off x="3710441" y="1643935"/>
        <a:ext cx="301739" cy="412834"/>
      </dsp:txXfrm>
    </dsp:sp>
    <dsp:sp modelId="{A8AA3550-C043-4767-81F1-9DEB56E45D86}">
      <dsp:nvSpPr>
        <dsp:cNvPr id="0" name=""/>
        <dsp:cNvSpPr/>
      </dsp:nvSpPr>
      <dsp:spPr>
        <a:xfrm>
          <a:off x="3901824" y="2641422"/>
          <a:ext cx="548617" cy="54861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CA" sz="2500" kern="1200"/>
        </a:p>
      </dsp:txBody>
      <dsp:txXfrm>
        <a:off x="4025263" y="2641422"/>
        <a:ext cx="301739" cy="412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2EBD2-9AE1-4853-B5C3-D72FA10D77A4}">
      <dsp:nvSpPr>
        <dsp:cNvPr id="0" name=""/>
        <dsp:cNvSpPr/>
      </dsp:nvSpPr>
      <dsp:spPr>
        <a:xfrm>
          <a:off x="0" y="0"/>
          <a:ext cx="3816028" cy="844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EDA </a:t>
          </a:r>
          <a:r>
            <a:rPr lang="es-ES" sz="1600" kern="1200" dirty="0" err="1"/>
            <a:t>of</a:t>
          </a:r>
          <a:r>
            <a:rPr lang="es-ES" sz="1600" kern="1200" dirty="0"/>
            <a:t> </a:t>
          </a:r>
          <a:r>
            <a:rPr lang="es-ES" sz="1600" kern="1200" dirty="0" err="1"/>
            <a:t>orbits</a:t>
          </a:r>
          <a:endParaRPr lang="en-CA" sz="1600" kern="1200" dirty="0"/>
        </a:p>
      </dsp:txBody>
      <dsp:txXfrm>
        <a:off x="24721" y="24721"/>
        <a:ext cx="2833935" cy="794585"/>
      </dsp:txXfrm>
    </dsp:sp>
    <dsp:sp modelId="{7429BCD9-B492-400F-947F-4E1FC68E15D5}">
      <dsp:nvSpPr>
        <dsp:cNvPr id="0" name=""/>
        <dsp:cNvSpPr/>
      </dsp:nvSpPr>
      <dsp:spPr>
        <a:xfrm>
          <a:off x="319592" y="997487"/>
          <a:ext cx="3816028" cy="844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kern="1200" dirty="0"/>
            <a:t>Calculate the number and occurrence of each orbit</a:t>
          </a:r>
          <a:endParaRPr lang="en-CA" sz="1600" kern="1200" dirty="0"/>
        </a:p>
      </dsp:txBody>
      <dsp:txXfrm>
        <a:off x="344313" y="1022208"/>
        <a:ext cx="2898375" cy="794585"/>
      </dsp:txXfrm>
    </dsp:sp>
    <dsp:sp modelId="{E4D5943A-56ED-4EB3-8927-A2B13E45297A}">
      <dsp:nvSpPr>
        <dsp:cNvPr id="0" name=""/>
        <dsp:cNvSpPr/>
      </dsp:nvSpPr>
      <dsp:spPr>
        <a:xfrm>
          <a:off x="634414" y="1994974"/>
          <a:ext cx="3816028" cy="844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0" kern="1200" dirty="0"/>
            <a:t>Calculate the number and occurrence of mission outcome per orbit type</a:t>
          </a:r>
          <a:endParaRPr lang="en-CA" sz="1600" kern="1200" dirty="0"/>
        </a:p>
      </dsp:txBody>
      <dsp:txXfrm>
        <a:off x="659135" y="2019695"/>
        <a:ext cx="2903145" cy="794585"/>
      </dsp:txXfrm>
    </dsp:sp>
    <dsp:sp modelId="{6FEA314A-ABA6-466A-8AF2-D9F3579C29F7}">
      <dsp:nvSpPr>
        <dsp:cNvPr id="0" name=""/>
        <dsp:cNvSpPr/>
      </dsp:nvSpPr>
      <dsp:spPr>
        <a:xfrm>
          <a:off x="954007" y="2992461"/>
          <a:ext cx="3816028" cy="8440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CA" sz="1600" b="1" kern="1200"/>
            <a:t>Create a landing outcome label from Outcome column</a:t>
          </a:r>
          <a:endParaRPr lang="en-CA" sz="1600" kern="1200" dirty="0"/>
        </a:p>
      </dsp:txBody>
      <dsp:txXfrm>
        <a:off x="978728" y="3017182"/>
        <a:ext cx="2898375" cy="794585"/>
      </dsp:txXfrm>
    </dsp:sp>
    <dsp:sp modelId="{1623B032-8BED-40D0-8CFD-69ABD48F34E9}">
      <dsp:nvSpPr>
        <dsp:cNvPr id="0" name=""/>
        <dsp:cNvSpPr/>
      </dsp:nvSpPr>
      <dsp:spPr>
        <a:xfrm>
          <a:off x="3267410" y="646448"/>
          <a:ext cx="548617" cy="54861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CA" sz="2500" kern="1200"/>
        </a:p>
      </dsp:txBody>
      <dsp:txXfrm>
        <a:off x="3390849" y="646448"/>
        <a:ext cx="301739" cy="412834"/>
      </dsp:txXfrm>
    </dsp:sp>
    <dsp:sp modelId="{47704151-BDA7-4F6C-AB84-5EE82BD61D3B}">
      <dsp:nvSpPr>
        <dsp:cNvPr id="0" name=""/>
        <dsp:cNvSpPr/>
      </dsp:nvSpPr>
      <dsp:spPr>
        <a:xfrm>
          <a:off x="3587002" y="1643935"/>
          <a:ext cx="548617" cy="54861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CA" sz="2500" kern="1200"/>
        </a:p>
      </dsp:txBody>
      <dsp:txXfrm>
        <a:off x="3710441" y="1643935"/>
        <a:ext cx="301739" cy="412834"/>
      </dsp:txXfrm>
    </dsp:sp>
    <dsp:sp modelId="{9E71B06F-34CF-45D5-BE9A-C4A14BA5FB77}">
      <dsp:nvSpPr>
        <dsp:cNvPr id="0" name=""/>
        <dsp:cNvSpPr/>
      </dsp:nvSpPr>
      <dsp:spPr>
        <a:xfrm>
          <a:off x="3901824" y="2641422"/>
          <a:ext cx="548617" cy="548617"/>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CA" sz="2500" kern="1200"/>
        </a:p>
      </dsp:txBody>
      <dsp:txXfrm>
        <a:off x="4025263" y="2641422"/>
        <a:ext cx="301739" cy="412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1CAD5-0757-45EF-ACD4-CD613897E6DE}">
      <dsp:nvSpPr>
        <dsp:cNvPr id="0" name=""/>
        <dsp:cNvSpPr/>
      </dsp:nvSpPr>
      <dsp:spPr>
        <a:xfrm>
          <a:off x="0" y="0"/>
          <a:ext cx="3672926" cy="690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dirty="0"/>
            <a:t>Collect the dependent and independent variables.</a:t>
          </a:r>
        </a:p>
      </dsp:txBody>
      <dsp:txXfrm>
        <a:off x="20226" y="20226"/>
        <a:ext cx="2846953" cy="650116"/>
      </dsp:txXfrm>
    </dsp:sp>
    <dsp:sp modelId="{922058D4-402E-4916-9E16-5F277766727F}">
      <dsp:nvSpPr>
        <dsp:cNvPr id="0" name=""/>
        <dsp:cNvSpPr/>
      </dsp:nvSpPr>
      <dsp:spPr>
        <a:xfrm>
          <a:off x="274277" y="786480"/>
          <a:ext cx="3672926" cy="690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dirty="0"/>
            <a:t>Split test and train data</a:t>
          </a:r>
        </a:p>
      </dsp:txBody>
      <dsp:txXfrm>
        <a:off x="294503" y="806706"/>
        <a:ext cx="2909328" cy="650116"/>
      </dsp:txXfrm>
    </dsp:sp>
    <dsp:sp modelId="{9E58C66A-1AB7-4CE5-BB38-CB3E133996E8}">
      <dsp:nvSpPr>
        <dsp:cNvPr id="0" name=""/>
        <dsp:cNvSpPr/>
      </dsp:nvSpPr>
      <dsp:spPr>
        <a:xfrm>
          <a:off x="548554" y="1572960"/>
          <a:ext cx="3672926" cy="690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dirty="0"/>
            <a:t>Tune models by using </a:t>
          </a:r>
          <a:r>
            <a:rPr lang="en-CA" sz="1500" kern="1200" dirty="0" err="1"/>
            <a:t>GridSearchCV</a:t>
          </a:r>
          <a:r>
            <a:rPr lang="en-CA" sz="1500" kern="1200" dirty="0"/>
            <a:t> to the split train set.</a:t>
          </a:r>
        </a:p>
      </dsp:txBody>
      <dsp:txXfrm>
        <a:off x="568780" y="1593186"/>
        <a:ext cx="2909328" cy="650116"/>
      </dsp:txXfrm>
    </dsp:sp>
    <dsp:sp modelId="{55CB2C93-0819-40C0-909B-142C2EBCA237}">
      <dsp:nvSpPr>
        <dsp:cNvPr id="0" name=""/>
        <dsp:cNvSpPr/>
      </dsp:nvSpPr>
      <dsp:spPr>
        <a:xfrm>
          <a:off x="822831" y="2359440"/>
          <a:ext cx="3672926" cy="690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dirty="0"/>
            <a:t>Score models on split test set.</a:t>
          </a:r>
        </a:p>
      </dsp:txBody>
      <dsp:txXfrm>
        <a:off x="843057" y="2379666"/>
        <a:ext cx="2909328" cy="650116"/>
      </dsp:txXfrm>
    </dsp:sp>
    <dsp:sp modelId="{9263D99A-BBB0-4B62-AF0E-7B673BFB064F}">
      <dsp:nvSpPr>
        <dsp:cNvPr id="0" name=""/>
        <dsp:cNvSpPr/>
      </dsp:nvSpPr>
      <dsp:spPr>
        <a:xfrm>
          <a:off x="1097108" y="3145920"/>
          <a:ext cx="3672926" cy="6905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CA" sz="1500" kern="1200" dirty="0"/>
            <a:t>Confusion matrix for all models</a:t>
          </a:r>
        </a:p>
      </dsp:txBody>
      <dsp:txXfrm>
        <a:off x="1117334" y="3166146"/>
        <a:ext cx="2909328" cy="650116"/>
      </dsp:txXfrm>
    </dsp:sp>
    <dsp:sp modelId="{78F8FBE4-BC31-4D8E-A6BC-CE7411CF34BB}">
      <dsp:nvSpPr>
        <dsp:cNvPr id="0" name=""/>
        <dsp:cNvSpPr/>
      </dsp:nvSpPr>
      <dsp:spPr>
        <a:xfrm>
          <a:off x="3224057" y="504498"/>
          <a:ext cx="448869" cy="44886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a:off x="3325053" y="504498"/>
        <a:ext cx="246877" cy="337774"/>
      </dsp:txXfrm>
    </dsp:sp>
    <dsp:sp modelId="{377A9C56-22B5-45F4-B130-58CC05D6BC27}">
      <dsp:nvSpPr>
        <dsp:cNvPr id="0" name=""/>
        <dsp:cNvSpPr/>
      </dsp:nvSpPr>
      <dsp:spPr>
        <a:xfrm>
          <a:off x="3498334" y="1290978"/>
          <a:ext cx="448869" cy="44886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a:off x="3599330" y="1290978"/>
        <a:ext cx="246877" cy="337774"/>
      </dsp:txXfrm>
    </dsp:sp>
    <dsp:sp modelId="{685BF8B2-5459-4905-84B6-571981B8411A}">
      <dsp:nvSpPr>
        <dsp:cNvPr id="0" name=""/>
        <dsp:cNvSpPr/>
      </dsp:nvSpPr>
      <dsp:spPr>
        <a:xfrm>
          <a:off x="3772611" y="2065949"/>
          <a:ext cx="448869" cy="44886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a:off x="3873607" y="2065949"/>
        <a:ext cx="246877" cy="337774"/>
      </dsp:txXfrm>
    </dsp:sp>
    <dsp:sp modelId="{7155FE3A-FBBF-48B1-99F9-9F628D2D2148}">
      <dsp:nvSpPr>
        <dsp:cNvPr id="0" name=""/>
        <dsp:cNvSpPr/>
      </dsp:nvSpPr>
      <dsp:spPr>
        <a:xfrm>
          <a:off x="4046888" y="2860102"/>
          <a:ext cx="448869" cy="448869"/>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CA" sz="2000" kern="1200"/>
        </a:p>
      </dsp:txBody>
      <dsp:txXfrm>
        <a:off x="4147884" y="2860102"/>
        <a:ext cx="246877" cy="33777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89908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ndresvdata" TargetMode="External"/><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andresvdata/Captone-Project-IBM/blob/main/Data%20Wrangling/data_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ndresvdata/Captone-Project-IBM/blob/main/EDA%20with%20Seaborn/Spacex_EDA%20graphs.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ndresvdata/Captone-Project-IBM/blob/main/EDA%20with%20SQL/Spacex_EDA.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ndresvdata/Captone-Project-IBM/blob/main/Interactive%20Visual%20Analytics%20with%20Folium%20lab/lab_jupyter_launch_site_location.jupyterlite.ipynb"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ndresvdata/Captone-Project-IBM/blob/main/Build%20a%20Dashboard%20with%20Plotly%20Dash/spacex_dash_app.py"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ndresvdata/Captone-Project-IBM/blob/main/Predictive%20analysis%20(Classification)/SpaceX_Machine_Learning_Prediction_Part_5.jupyterlite.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andresvdata/Captone-Project-IBM/blob/main/EDA%20with%20Seaborn/Spacex_EDA%20graphs.ipynb"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andresvdata/Captone-Project-IBM/blob/main/EDA%20with%20Seaborn/Spacex_EDA%20graphs.ipynb"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andresvdata/Captone-Project-IBM/blob/main/EDA%20with%20Seaborn/Spacex_EDA%20graphs.ipynb" TargetMode="Externa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andresvdata/Captone-Project-IBM/blob/main/EDA%20with%20Seaborn/Spacex_EDA%20graphs.ipynb"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andresvdata/Captone-Project-IBM/blob/main/EDA%20with%20Seaborn/Spacex_EDA%20graphs.ipynb"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andresvdata/Captone-Project-IBM/blob/main/EDA%20with%20Seaborn/Spacex_EDA%20graphs.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andresvdata/Captone-Project-IBM/blob/main/EDA%20with%20Seaborn/Spacex_EDA%20graphs.ipynb"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andresvdata/Captone-Project-IBM/blob/main/EDA%20with%20Seaborn/Spacex_EDA%20graphs.ipyn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andresvdata/Captone-Project-IBM/blob/main/EDA%20with%20Seaborn/Spacex_EDA%20graphs.ipynb"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andresvdata/Captone-Project-IBM/blob/main/EDA%20with%20Seaborn/Spacex_EDA%20graphs.ipyn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github.com/andresvdata/Captone-Project-IBM/blob/main/EDA%20with%20Seaborn/Spacex_EDA%20graphs.ipyn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andresvdata/Captone-Project-IBM/blob/main/Data%20Collection/Spacex_Data_Collection_API.ipynb" TargetMode="External"/><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png"/><Relationship Id="rId7" Type="http://schemas.openxmlformats.org/officeDocument/2006/relationships/diagramLayout" Target="../diagrams/layout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4.png"/><Relationship Id="rId10" Type="http://schemas.microsoft.com/office/2007/relationships/diagramDrawing" Target="../diagrams/drawing2.xml"/><Relationship Id="rId4" Type="http://schemas.openxmlformats.org/officeDocument/2006/relationships/hyperlink" Target="https://github.com/andresvdata/Captone-Project-IBM/blob/main/Data%20Collection/Spacex_Data_Collection_WebScraping.ipynb" TargetMode="External"/><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a:t>
            </a:r>
            <a:r>
              <a:rPr lang="es-ES" dirty="0" err="1">
                <a:solidFill>
                  <a:schemeClr val="bg2"/>
                </a:solidFill>
                <a:latin typeface="Abadi"/>
                <a:ea typeface="SF Pro" pitchFamily="2" charset="0"/>
                <a:cs typeface="SF Pro" pitchFamily="2" charset="0"/>
              </a:rPr>
              <a:t>és</a:t>
            </a:r>
            <a:r>
              <a:rPr lang="es-ES" dirty="0">
                <a:solidFill>
                  <a:schemeClr val="bg2"/>
                </a:solidFill>
                <a:latin typeface="Abadi"/>
                <a:ea typeface="SF Pro" pitchFamily="2" charset="0"/>
                <a:cs typeface="SF Pro" pitchFamily="2" charset="0"/>
              </a:rPr>
              <a:t> Viloria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September 10,2023</a:t>
            </a:r>
          </a:p>
        </p:txBody>
      </p:sp>
      <p:sp>
        <p:nvSpPr>
          <p:cNvPr id="3" name="TextBox 2">
            <a:extLst>
              <a:ext uri="{FF2B5EF4-FFF2-40B4-BE49-F238E27FC236}">
                <a16:creationId xmlns:a16="http://schemas.microsoft.com/office/drawing/2014/main" id="{5CED6F16-BDD3-381A-D42D-93B54A099319}"/>
              </a:ext>
            </a:extLst>
          </p:cNvPr>
          <p:cNvSpPr txBox="1"/>
          <p:nvPr/>
        </p:nvSpPr>
        <p:spPr>
          <a:xfrm>
            <a:off x="683172" y="5916589"/>
            <a:ext cx="6096000" cy="523220"/>
          </a:xfrm>
          <a:prstGeom prst="rect">
            <a:avLst/>
          </a:prstGeom>
          <a:noFill/>
        </p:spPr>
        <p:txBody>
          <a:bodyPr wrap="square">
            <a:spAutoFit/>
          </a:bodyPr>
          <a:lstStyle/>
          <a:p>
            <a:r>
              <a:rPr lang="en-CA" sz="2800" b="1" dirty="0">
                <a:solidFill>
                  <a:schemeClr val="bg1"/>
                </a:solidFill>
                <a:effectLst>
                  <a:outerShdw blurRad="38100" dist="38100" dir="2700000" algn="tl">
                    <a:srgbClr val="000000">
                      <a:alpha val="43137"/>
                    </a:srgbClr>
                  </a:outerShdw>
                </a:effectLst>
                <a:hlinkClick r:id="rId3">
                  <a:extLst>
                    <a:ext uri="{A12FA001-AC4F-418D-AE19-62706E023703}">
                      <ahyp:hlinkClr xmlns:ahyp="http://schemas.microsoft.com/office/drawing/2018/hyperlinkcolor" val="tx"/>
                    </a:ext>
                  </a:extLst>
                </a:hlinkClick>
              </a:rPr>
              <a:t>https://github.com/andresvdata</a:t>
            </a:r>
            <a:endParaRPr lang="en-CA"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5158" y="1647825"/>
            <a:ext cx="5121124" cy="4351338"/>
          </a:xfrm>
          <a:prstGeom prst="rect">
            <a:avLst/>
          </a:prstGeom>
        </p:spPr>
        <p:txBody>
          <a:bodyPr/>
          <a:lstStyle/>
          <a:p>
            <a:r>
              <a:rPr lang="en-CA" sz="2000" dirty="0">
                <a:solidFill>
                  <a:schemeClr val="accent3">
                    <a:lumMod val="25000"/>
                  </a:schemeClr>
                </a:solidFill>
                <a:latin typeface="Abadi" panose="020B0604020104020204" pitchFamily="34" charset="0"/>
              </a:rPr>
              <a:t>To create a training label indicating the landing outcomes, I assigned a value of 1 for successful landings and 0 for failures. The outcome column consists of two components: "Mission Outcome" and "Landing Location".</a:t>
            </a:r>
          </a:p>
          <a:p>
            <a:r>
              <a:rPr lang="en-CA" sz="2000" dirty="0">
                <a:solidFill>
                  <a:schemeClr val="accent3">
                    <a:lumMod val="25000"/>
                  </a:schemeClr>
                </a:solidFill>
                <a:latin typeface="Abadi" panose="020B0604020104020204" pitchFamily="34" charset="0"/>
              </a:rPr>
              <a:t>I created a new training label column called "class". If the "Mission Outcome" is True, I set the value in the "class" column to 1. For the specific landing locations, I map the following values:</a:t>
            </a:r>
          </a:p>
          <a:p>
            <a:pPr lvl="1"/>
            <a:r>
              <a:rPr lang="en-CA" sz="1600" dirty="0">
                <a:solidFill>
                  <a:schemeClr val="accent3">
                    <a:lumMod val="25000"/>
                  </a:schemeClr>
                </a:solidFill>
                <a:latin typeface="Abadi" panose="020B0604020104020204" pitchFamily="34" charset="0"/>
              </a:rPr>
              <a:t>If the "Landing Location" is True for ASDS (Autonomous Spaceport Drone Ship), RTLS (Return to Launch Site), or Ocean, we will set the "class" value to 1.</a:t>
            </a:r>
          </a:p>
          <a:p>
            <a:pPr lvl="1"/>
            <a:r>
              <a:rPr lang="en-CA" sz="1600" dirty="0">
                <a:solidFill>
                  <a:schemeClr val="accent3">
                    <a:lumMod val="25000"/>
                  </a:schemeClr>
                </a:solidFill>
                <a:latin typeface="Abadi" panose="020B0604020104020204" pitchFamily="34" charset="0"/>
              </a:rPr>
              <a:t>If the "Landing Location" is None for both components or if "Mission Outcome" is False for ASDS, None for ASDS, False for Ocean, or False for RTLS, I set the "class" value to 0.</a:t>
            </a:r>
            <a:endParaRPr lang="en-US" sz="1600" dirty="0">
              <a:solidFill>
                <a:schemeClr val="accent3">
                  <a:lumMod val="25000"/>
                </a:schemeClr>
              </a:solidFill>
              <a:latin typeface="Abadi" panose="020B0604020104020204" pitchFamily="34" charset="0"/>
            </a:endParaRPr>
          </a:p>
          <a:p>
            <a:endParaRPr lang="en-US" sz="2400" dirty="0"/>
          </a:p>
          <a:p>
            <a:endParaRPr lang="en-US" sz="2400" dirty="0"/>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40639F18-08AC-E1A3-122D-BF107A176534}"/>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3" name="Diagram 2">
            <a:extLst>
              <a:ext uri="{FF2B5EF4-FFF2-40B4-BE49-F238E27FC236}">
                <a16:creationId xmlns:a16="http://schemas.microsoft.com/office/drawing/2014/main" id="{D7598051-96EE-5337-1DEF-0DD29A9AEBC5}"/>
              </a:ext>
            </a:extLst>
          </p:cNvPr>
          <p:cNvGraphicFramePr/>
          <p:nvPr>
            <p:extLst>
              <p:ext uri="{D42A27DB-BD31-4B8C-83A1-F6EECF244321}">
                <p14:modId xmlns:p14="http://schemas.microsoft.com/office/powerpoint/2010/main" val="4114811604"/>
              </p:ext>
            </p:extLst>
          </p:nvPr>
        </p:nvGraphicFramePr>
        <p:xfrm>
          <a:off x="6187775" y="1949714"/>
          <a:ext cx="4770035" cy="3836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DCCFB51-AA2D-9EF6-4F13-9B8AECD580BC}"/>
              </a:ext>
            </a:extLst>
          </p:cNvPr>
          <p:cNvSpPr txBox="1"/>
          <p:nvPr/>
        </p:nvSpPr>
        <p:spPr>
          <a:xfrm>
            <a:off x="5910262" y="6156589"/>
            <a:ext cx="60935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8"/>
              </a:rPr>
              <a:t>GitHub URL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CA" sz="1600" b="1" dirty="0" err="1">
                <a:solidFill>
                  <a:srgbClr val="333333"/>
                </a:solidFill>
                <a:effectLst/>
                <a:latin typeface="Consolas" panose="020B0609020204030204" pitchFamily="49" charset="0"/>
              </a:rPr>
              <a:t>FlightNumber</a:t>
            </a:r>
            <a:r>
              <a:rPr lang="en-CA" sz="1600" b="1" dirty="0">
                <a:solidFill>
                  <a:srgbClr val="333333"/>
                </a:solidFill>
                <a:effectLst/>
                <a:latin typeface="Consolas" panose="020B0609020204030204" pitchFamily="49" charset="0"/>
              </a:rPr>
              <a:t> vs. </a:t>
            </a:r>
            <a:r>
              <a:rPr lang="en-CA" sz="1600" b="1" dirty="0" err="1">
                <a:solidFill>
                  <a:srgbClr val="333333"/>
                </a:solidFill>
                <a:effectLst/>
                <a:latin typeface="Consolas" panose="020B0609020204030204" pitchFamily="49" charset="0"/>
              </a:rPr>
              <a:t>PayloadMass</a:t>
            </a:r>
            <a:endParaRPr lang="en-CA" sz="1600" b="1" dirty="0">
              <a:solidFill>
                <a:srgbClr val="333333"/>
              </a:solidFill>
              <a:effectLst/>
              <a:latin typeface="Consolas" panose="020B0609020204030204" pitchFamily="49" charset="0"/>
            </a:endParaRPr>
          </a:p>
          <a:p>
            <a:pPr lvl="1"/>
            <a:r>
              <a:rPr lang="en-US" sz="1600" b="1" dirty="0" err="1"/>
              <a:t>Catplot</a:t>
            </a:r>
            <a:r>
              <a:rPr lang="en-US" sz="1600" b="1" dirty="0"/>
              <a:t> was used to see the changes of pay loads per flight number. Both variables are numeric. </a:t>
            </a:r>
            <a:r>
              <a:rPr lang="en-US" sz="1600" b="1" dirty="0" err="1"/>
              <a:t>Catplot</a:t>
            </a:r>
            <a:r>
              <a:rPr lang="en-US" sz="1600" b="1" dirty="0"/>
              <a:t> make easier to see all the values of x axis vs y axis if we compare with scatterplot.</a:t>
            </a:r>
          </a:p>
          <a:p>
            <a:r>
              <a:rPr lang="en-CA" sz="1600" b="1" dirty="0">
                <a:solidFill>
                  <a:srgbClr val="333333"/>
                </a:solidFill>
                <a:effectLst/>
                <a:latin typeface="Consolas" panose="020B0609020204030204" pitchFamily="49" charset="0"/>
              </a:rPr>
              <a:t>Visualize the relationship between Flight Number and Launch Site</a:t>
            </a:r>
          </a:p>
          <a:p>
            <a:pPr lvl="1"/>
            <a:r>
              <a:rPr lang="en-US" sz="1600" b="1" dirty="0" err="1"/>
              <a:t>Barplot</a:t>
            </a:r>
            <a:r>
              <a:rPr lang="en-US" sz="1600" b="1" dirty="0"/>
              <a:t> was used to see to plot one numerical and categorical variable.</a:t>
            </a:r>
          </a:p>
          <a:p>
            <a:r>
              <a:rPr lang="en-CA" sz="1600" b="1" dirty="0">
                <a:solidFill>
                  <a:srgbClr val="333333"/>
                </a:solidFill>
                <a:effectLst/>
                <a:latin typeface="Consolas" panose="020B0609020204030204" pitchFamily="49" charset="0"/>
              </a:rPr>
              <a:t>Visualize Flight Number and the launch site.</a:t>
            </a:r>
          </a:p>
          <a:p>
            <a:pPr lvl="1"/>
            <a:r>
              <a:rPr lang="en-US" sz="1600" b="1" dirty="0" err="1"/>
              <a:t>Catplot</a:t>
            </a:r>
            <a:r>
              <a:rPr lang="en-US" sz="1600" b="1" dirty="0"/>
              <a:t> was used to visualize the where the flight was launched over the time( flight number).</a:t>
            </a:r>
          </a:p>
          <a:p>
            <a:r>
              <a:rPr lang="en-CA" sz="1600" b="1" dirty="0">
                <a:solidFill>
                  <a:srgbClr val="333333"/>
                </a:solidFill>
                <a:effectLst/>
                <a:latin typeface="Consolas" panose="020B0609020204030204" pitchFamily="49" charset="0"/>
              </a:rPr>
              <a:t>Visualize the relationship between Payload , </a:t>
            </a:r>
            <a:r>
              <a:rPr lang="en-CA" sz="1600" b="1" dirty="0" err="1">
                <a:solidFill>
                  <a:srgbClr val="333333"/>
                </a:solidFill>
                <a:effectLst/>
                <a:latin typeface="Consolas" panose="020B0609020204030204" pitchFamily="49" charset="0"/>
              </a:rPr>
              <a:t>PayloadMass</a:t>
            </a:r>
            <a:r>
              <a:rPr lang="en-CA" sz="1600" b="1" dirty="0">
                <a:solidFill>
                  <a:srgbClr val="333333"/>
                </a:solidFill>
                <a:effectLst/>
                <a:latin typeface="Consolas" panose="020B0609020204030204" pitchFamily="49" charset="0"/>
              </a:rPr>
              <a:t> and Launch Site</a:t>
            </a:r>
          </a:p>
          <a:p>
            <a:pPr lvl="1"/>
            <a:r>
              <a:rPr lang="en-US" sz="1600" b="1" dirty="0" err="1"/>
              <a:t>Catplot</a:t>
            </a:r>
            <a:r>
              <a:rPr lang="en-US" sz="1600" b="1" dirty="0"/>
              <a:t> was used to verify if the payload change with the launch site</a:t>
            </a:r>
          </a:p>
          <a:p>
            <a:r>
              <a:rPr lang="en-CA" sz="1600" b="1" dirty="0">
                <a:solidFill>
                  <a:srgbClr val="333333"/>
                </a:solidFill>
                <a:effectLst/>
                <a:latin typeface="Consolas" panose="020B0609020204030204" pitchFamily="49" charset="0"/>
              </a:rPr>
              <a:t>Success over th</a:t>
            </a:r>
            <a:r>
              <a:rPr lang="en-CA" sz="1600" b="1" dirty="0">
                <a:solidFill>
                  <a:srgbClr val="333333"/>
                </a:solidFill>
                <a:latin typeface="Consolas" panose="020B0609020204030204" pitchFamily="49" charset="0"/>
              </a:rPr>
              <a:t>e time</a:t>
            </a:r>
            <a:endParaRPr lang="en-CA" sz="1600" b="1" dirty="0">
              <a:solidFill>
                <a:srgbClr val="333333"/>
              </a:solidFill>
              <a:effectLst/>
              <a:latin typeface="Consolas" panose="020B0609020204030204" pitchFamily="49" charset="0"/>
            </a:endParaRPr>
          </a:p>
          <a:p>
            <a:pPr lvl="1"/>
            <a:r>
              <a:rPr lang="en-US" sz="1600" b="1" dirty="0" err="1"/>
              <a:t>Lineplot</a:t>
            </a:r>
            <a:r>
              <a:rPr lang="en-US" sz="1600" b="1" dirty="0"/>
              <a:t> is used to show trends.</a:t>
            </a:r>
          </a:p>
          <a:p>
            <a:endParaRPr lang="en-US" sz="2000" b="1" dirty="0"/>
          </a:p>
          <a:p>
            <a:endParaRPr lang="en-US" sz="1600" b="1" dirty="0"/>
          </a:p>
          <a:p>
            <a:endParaRPr lang="en-US" sz="2000" b="1" dirty="0"/>
          </a:p>
          <a:p>
            <a:endParaRPr lang="en-US" sz="2000" b="1"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Box 7">
            <a:extLst>
              <a:ext uri="{FF2B5EF4-FFF2-40B4-BE49-F238E27FC236}">
                <a16:creationId xmlns:a16="http://schemas.microsoft.com/office/drawing/2014/main" id="{4DA75235-8039-81CF-0C58-B9737EFC15FE}"/>
              </a:ext>
            </a:extLst>
          </p:cNvPr>
          <p:cNvSpPr txBox="1"/>
          <p:nvPr/>
        </p:nvSpPr>
        <p:spPr>
          <a:xfrm>
            <a:off x="5192109" y="5840907"/>
            <a:ext cx="60935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3"/>
              </a:rPr>
              <a:t>GitHub URL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CA" sz="1800" dirty="0"/>
              <a:t>Display the names of the unique launch sites  in the space mission</a:t>
            </a:r>
          </a:p>
          <a:p>
            <a:r>
              <a:rPr lang="en-CA" sz="1800" dirty="0"/>
              <a:t>Display 5 records where launch sites begin with the string 'CCA’ </a:t>
            </a:r>
          </a:p>
          <a:p>
            <a:r>
              <a:rPr lang="en-CA" sz="1800" dirty="0"/>
              <a:t>Display the total payload mass carried by boosters launched by NASA (CRS)</a:t>
            </a:r>
          </a:p>
          <a:p>
            <a:r>
              <a:rPr lang="en-CA" sz="1800" dirty="0"/>
              <a:t>Display average payload mass carried by booster version F9 v1.1</a:t>
            </a:r>
          </a:p>
          <a:p>
            <a:r>
              <a:rPr lang="en-CA" sz="1800" dirty="0"/>
              <a:t>List the date when the first </a:t>
            </a:r>
            <a:r>
              <a:rPr lang="en-CA" sz="1800" dirty="0" err="1"/>
              <a:t>succesful</a:t>
            </a:r>
            <a:r>
              <a:rPr lang="en-CA" sz="1800" dirty="0"/>
              <a:t> landing outcome in ground pad was </a:t>
            </a:r>
            <a:r>
              <a:rPr lang="en-CA" sz="1800" dirty="0" err="1"/>
              <a:t>acheived</a:t>
            </a:r>
            <a:r>
              <a:rPr lang="en-CA" sz="1800" dirty="0"/>
              <a:t>.</a:t>
            </a:r>
          </a:p>
          <a:p>
            <a:r>
              <a:rPr lang="en-CA" sz="1800" dirty="0"/>
              <a:t>List the names of the boosters which have success in drone ship and have payload mass greater than 4000 but less than 6000</a:t>
            </a:r>
          </a:p>
          <a:p>
            <a:r>
              <a:rPr lang="en-CA" sz="1800" dirty="0"/>
              <a:t>List the total number of successful and failure mission outcomes</a:t>
            </a:r>
          </a:p>
          <a:p>
            <a:r>
              <a:rPr lang="en-CA" sz="1800" dirty="0"/>
              <a:t>List the   names of the </a:t>
            </a:r>
            <a:r>
              <a:rPr lang="en-CA" sz="1800" dirty="0" err="1"/>
              <a:t>booster_versions</a:t>
            </a:r>
            <a:r>
              <a:rPr lang="en-CA" sz="1800" dirty="0"/>
              <a:t> which have carried the maximum payload mass. Use a subquery</a:t>
            </a:r>
          </a:p>
          <a:p>
            <a:r>
              <a:rPr lang="en-CA" sz="1800" dirty="0"/>
              <a:t>List the records which will display the month names, failure </a:t>
            </a:r>
            <a:r>
              <a:rPr lang="en-CA" sz="1800" dirty="0" err="1"/>
              <a:t>landing_outcomes</a:t>
            </a:r>
            <a:r>
              <a:rPr lang="en-CA" sz="1800" dirty="0"/>
              <a:t> in drone ship ,booster versions, </a:t>
            </a:r>
            <a:r>
              <a:rPr lang="en-CA" sz="1800" dirty="0" err="1"/>
              <a:t>launch_site</a:t>
            </a:r>
            <a:r>
              <a:rPr lang="en-CA" sz="1800" dirty="0"/>
              <a:t> for the months in year 2015.</a:t>
            </a:r>
          </a:p>
          <a:p>
            <a:r>
              <a:rPr lang="en-CA" sz="1800" dirty="0"/>
              <a:t>Rank the count of landing outcomes (such as Failure (drone ship) or Success (ground pad)) between the date 2010-06-04 and 2017-03-20, in descending order.</a:t>
            </a: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00E0D621-0557-E4C4-AF6F-B5C6D6797B1D}"/>
              </a:ext>
            </a:extLst>
          </p:cNvPr>
          <p:cNvSpPr txBox="1"/>
          <p:nvPr/>
        </p:nvSpPr>
        <p:spPr>
          <a:xfrm>
            <a:off x="7251700" y="6300816"/>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3"/>
              </a:rPr>
              <a:t>GitHub URL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2831857"/>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map shows unsuccessful and successful landings in different locations by showing circles and markers.</a:t>
            </a:r>
          </a:p>
          <a:p>
            <a:pPr>
              <a:lnSpc>
                <a:spcPct val="100000"/>
              </a:lnSpc>
              <a:spcBef>
                <a:spcPts val="1400"/>
              </a:spcBef>
            </a:pPr>
            <a:r>
              <a:rPr lang="en-US" sz="2200" dirty="0">
                <a:solidFill>
                  <a:schemeClr val="accent3">
                    <a:lumMod val="25000"/>
                  </a:schemeClr>
                </a:solidFill>
                <a:latin typeface="Abadi" panose="020B0604020104020204" pitchFamily="34" charset="0"/>
              </a:rPr>
              <a:t>Proximity is showed by a line. </a:t>
            </a:r>
          </a:p>
          <a:p>
            <a:pPr>
              <a:lnSpc>
                <a:spcPct val="100000"/>
              </a:lnSpc>
              <a:spcBef>
                <a:spcPts val="1400"/>
              </a:spcBef>
            </a:pPr>
            <a:r>
              <a:rPr lang="en-US" sz="2200" dirty="0">
                <a:solidFill>
                  <a:schemeClr val="accent3">
                    <a:lumMod val="25000"/>
                  </a:schemeClr>
                </a:solidFill>
                <a:latin typeface="Abadi" panose="020B0604020104020204" pitchFamily="34" charset="0"/>
              </a:rPr>
              <a:t>In the map includes markers, lines and circles. </a:t>
            </a:r>
          </a:p>
          <a:p>
            <a:pPr>
              <a:lnSpc>
                <a:spcPct val="100000"/>
              </a:lnSpc>
              <a:spcBef>
                <a:spcPts val="1400"/>
              </a:spcBef>
            </a:pPr>
            <a:r>
              <a:rPr lang="en-CA" sz="2200" dirty="0">
                <a:solidFill>
                  <a:schemeClr val="accent3">
                    <a:lumMod val="25000"/>
                  </a:schemeClr>
                </a:solidFill>
                <a:latin typeface="Abadi" panose="020B0604020104020204" pitchFamily="34" charset="0"/>
              </a:rPr>
              <a:t>Folium maps depict Launch Sites, both successful and unsuccessful landings, and demonstrate their proximity to important locations such as Railway, Highway, Coast, and City. This enables us to and visually analyze the distribution of </a:t>
            </a:r>
            <a:r>
              <a:rPr lang="en-CA" sz="2200" dirty="0" err="1">
                <a:solidFill>
                  <a:schemeClr val="accent3">
                    <a:lumMod val="25000"/>
                  </a:schemeClr>
                </a:solidFill>
                <a:latin typeface="Abadi" panose="020B0604020104020204" pitchFamily="34" charset="0"/>
              </a:rPr>
              <a:t>successfucomprehend</a:t>
            </a:r>
            <a:r>
              <a:rPr lang="en-CA" sz="2200" dirty="0">
                <a:solidFill>
                  <a:schemeClr val="accent3">
                    <a:lumMod val="25000"/>
                  </a:schemeClr>
                </a:solidFill>
                <a:latin typeface="Abadi" panose="020B0604020104020204" pitchFamily="34" charset="0"/>
              </a:rPr>
              <a:t> the rationale behind the selection of launch sites l landings in relation to their geographical placement.</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955D927B-EEEA-DC5F-6A57-7C3B5C63207F}"/>
              </a:ext>
            </a:extLst>
          </p:cNvPr>
          <p:cNvSpPr txBox="1"/>
          <p:nvPr/>
        </p:nvSpPr>
        <p:spPr>
          <a:xfrm>
            <a:off x="8570834" y="4709532"/>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3"/>
              </a:rPr>
              <a:t>GitHub URL</a:t>
            </a:r>
            <a:endParaRPr lang="en-US" sz="1800" dirty="0">
              <a:solidFill>
                <a:schemeClr val="accent3">
                  <a:lumMod val="25000"/>
                </a:schemeClr>
              </a:solidFill>
              <a:latin typeface="Abadi" panose="020B0604020104020204" pitchFamily="34" charset="0"/>
            </a:endParaRPr>
          </a:p>
        </p:txBody>
      </p:sp>
      <p:pic>
        <p:nvPicPr>
          <p:cNvPr id="1026" name="Picture 2">
            <a:extLst>
              <a:ext uri="{FF2B5EF4-FFF2-40B4-BE49-F238E27FC236}">
                <a16:creationId xmlns:a16="http://schemas.microsoft.com/office/drawing/2014/main" id="{5204151A-040A-5C84-2EDF-E01B2C151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5862" y="4564466"/>
            <a:ext cx="4097311" cy="2293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dashboard consists of two visualizations: a pie chart and a scatter plot.</a:t>
            </a:r>
          </a:p>
          <a:p>
            <a:pPr lvl="1">
              <a:lnSpc>
                <a:spcPct val="100000"/>
              </a:lnSpc>
              <a:spcBef>
                <a:spcPts val="1400"/>
              </a:spcBef>
            </a:pPr>
            <a:r>
              <a:rPr lang="en-CA" sz="1800" dirty="0">
                <a:solidFill>
                  <a:schemeClr val="accent3">
                    <a:lumMod val="25000"/>
                  </a:schemeClr>
                </a:solidFill>
                <a:latin typeface="Abadi" panose="020B0604020104020204" pitchFamily="34" charset="0"/>
              </a:rPr>
              <a:t>The pie chart provides options to display the distribution of successful landings across all launch sites or the success rates of individual launch sites. By selecting the pie chart, I can visualize how successful landings are distributed among different launch sites.</a:t>
            </a:r>
          </a:p>
          <a:p>
            <a:pPr lvl="1">
              <a:lnSpc>
                <a:spcPct val="100000"/>
              </a:lnSpc>
              <a:spcBef>
                <a:spcPts val="1400"/>
              </a:spcBef>
            </a:pPr>
            <a:r>
              <a:rPr lang="en-CA" sz="1800" dirty="0">
                <a:solidFill>
                  <a:schemeClr val="accent3">
                    <a:lumMod val="25000"/>
                  </a:schemeClr>
                </a:solidFill>
                <a:latin typeface="Abadi" panose="020B0604020104020204" pitchFamily="34" charset="0"/>
              </a:rPr>
              <a:t>The scatter plot allows to explore the relationship between two variables. I can choose to view data for all launch sites or select an individual launch site. Additionally, I could adjust the payload mass using a slider ranging from 0 to 10000 kg. The scatter plot helps us analyze how the success of launches varies based on launch sites, payload mass, and the booster version category.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40C0F5B3-8EA0-4686-2476-9B4E90634E81}"/>
              </a:ext>
            </a:extLst>
          </p:cNvPr>
          <p:cNvSpPr txBox="1"/>
          <p:nvPr/>
        </p:nvSpPr>
        <p:spPr>
          <a:xfrm>
            <a:off x="6096000" y="5102981"/>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3"/>
              </a:rPr>
              <a:t>GitHub URL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19236" cy="4351338"/>
          </a:xfrm>
          <a:prstGeom prst="rect">
            <a:avLst/>
          </a:prstGeom>
        </p:spPr>
        <p:txBody>
          <a:bodyPr>
            <a:normAutofit fontScale="62500" lnSpcReduction="20000"/>
          </a:bodyPr>
          <a:lstStyle/>
          <a:p>
            <a:r>
              <a:rPr lang="en-US" dirty="0"/>
              <a:t>Two dataset were extracted: One contains the class column considerer as dependent variable. Other dataset contains the independent variables. </a:t>
            </a:r>
          </a:p>
          <a:p>
            <a:r>
              <a:rPr lang="en-US" dirty="0"/>
              <a:t>A split is being executed taking 20% of all rows as test data.</a:t>
            </a:r>
          </a:p>
          <a:p>
            <a:r>
              <a:rPr lang="en-US" dirty="0"/>
              <a:t>Train set was used to </a:t>
            </a:r>
            <a:r>
              <a:rPr lang="en-US" dirty="0" err="1"/>
              <a:t>gridsearch</a:t>
            </a:r>
            <a:r>
              <a:rPr lang="en-US" dirty="0"/>
              <a:t> and tune the hyperparameters.</a:t>
            </a:r>
          </a:p>
          <a:p>
            <a:r>
              <a:rPr lang="en-US" dirty="0"/>
              <a:t>The model is being evaluated by comparing the prediction with the real values of the test dataset.</a:t>
            </a:r>
          </a:p>
          <a:p>
            <a:r>
              <a:rPr lang="en-US" dirty="0"/>
              <a:t>Finally, the scores are being compare within the machine learning algorithm to conclude the best one.</a:t>
            </a:r>
          </a:p>
          <a:p>
            <a:r>
              <a:rPr lang="en-US" dirty="0"/>
              <a:t>As conclusion all model performed properly  with similar score (0.83) except for decision tree classifier.</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36EC061D-ABF1-F13D-F79B-4E9B70710649}"/>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6" name="Diagram 5">
            <a:extLst>
              <a:ext uri="{FF2B5EF4-FFF2-40B4-BE49-F238E27FC236}">
                <a16:creationId xmlns:a16="http://schemas.microsoft.com/office/drawing/2014/main" id="{8BD41692-E9D7-CA0C-5636-4C2C96C8BD59}"/>
              </a:ext>
            </a:extLst>
          </p:cNvPr>
          <p:cNvGraphicFramePr/>
          <p:nvPr>
            <p:extLst>
              <p:ext uri="{D42A27DB-BD31-4B8C-83A1-F6EECF244321}">
                <p14:modId xmlns:p14="http://schemas.microsoft.com/office/powerpoint/2010/main" val="230051608"/>
              </p:ext>
            </p:extLst>
          </p:nvPr>
        </p:nvGraphicFramePr>
        <p:xfrm>
          <a:off x="6180211" y="2036684"/>
          <a:ext cx="4770035" cy="3836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8683468C-09A6-D9B1-9BA6-7DCD66BD8583}"/>
              </a:ext>
            </a:extLst>
          </p:cNvPr>
          <p:cNvSpPr txBox="1"/>
          <p:nvPr/>
        </p:nvSpPr>
        <p:spPr>
          <a:xfrm>
            <a:off x="4447082" y="6242545"/>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8"/>
              </a:rPr>
              <a:t>GitHub URL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5D911F82-7678-CBEB-57A6-B5183285C3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735136"/>
            <a:ext cx="5963918" cy="3354704"/>
          </a:xfrm>
          <a:prstGeom prst="rect">
            <a:avLst/>
          </a:prstGeom>
        </p:spPr>
      </p:pic>
      <p:sp>
        <p:nvSpPr>
          <p:cNvPr id="5" name="TextBox 4">
            <a:extLst>
              <a:ext uri="{FF2B5EF4-FFF2-40B4-BE49-F238E27FC236}">
                <a16:creationId xmlns:a16="http://schemas.microsoft.com/office/drawing/2014/main" id="{5112BFEA-CFCB-1D80-15F3-9161EDC50960}"/>
              </a:ext>
            </a:extLst>
          </p:cNvPr>
          <p:cNvSpPr txBox="1"/>
          <p:nvPr/>
        </p:nvSpPr>
        <p:spPr>
          <a:xfrm>
            <a:off x="435966" y="5347813"/>
            <a:ext cx="10257508" cy="923330"/>
          </a:xfrm>
          <a:prstGeom prst="rect">
            <a:avLst/>
          </a:prstGeom>
          <a:noFill/>
        </p:spPr>
        <p:txBody>
          <a:bodyPr wrap="square">
            <a:spAutoFit/>
          </a:bodyPr>
          <a:lstStyle/>
          <a:p>
            <a:r>
              <a:rPr lang="en-CA" b="0" i="0" dirty="0">
                <a:solidFill>
                  <a:srgbClr val="000000"/>
                </a:solidFill>
                <a:effectLst/>
                <a:latin typeface="-apple-system"/>
              </a:rPr>
              <a:t>Here is a sneak peek of the dashboard. The upcoming slides will present the results of our Exploratory Data Analysis (EDA) through visualizations, EDA with SQL, an Interactive Map created using Folium, and lastly, the outcomes of our model with an impressive accuracy of approximately 83%.</a:t>
            </a:r>
            <a:endParaRPr lang="en-CA"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CA" sz="1800" b="1" dirty="0">
                <a:solidFill>
                  <a:srgbClr val="333333"/>
                </a:solidFill>
                <a:effectLst/>
                <a:latin typeface="Consolas" panose="020B0609020204030204" pitchFamily="49" charset="0"/>
              </a:rPr>
              <a:t>Visualize the relationship between Flight Number and Launch Site</a:t>
            </a:r>
          </a:p>
          <a:p>
            <a:pPr lvl="1"/>
            <a:r>
              <a:rPr lang="en-US" sz="1200" b="1" dirty="0" err="1"/>
              <a:t>Barplot</a:t>
            </a:r>
            <a:r>
              <a:rPr lang="en-US" sz="1200" b="1" dirty="0"/>
              <a:t> was used to see to plot one numerical and categorical variable.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Box 7">
            <a:extLst>
              <a:ext uri="{FF2B5EF4-FFF2-40B4-BE49-F238E27FC236}">
                <a16:creationId xmlns:a16="http://schemas.microsoft.com/office/drawing/2014/main" id="{4DA75235-8039-81CF-0C58-B9737EFC15FE}"/>
              </a:ext>
            </a:extLst>
          </p:cNvPr>
          <p:cNvSpPr txBox="1"/>
          <p:nvPr/>
        </p:nvSpPr>
        <p:spPr>
          <a:xfrm>
            <a:off x="5192109" y="5840907"/>
            <a:ext cx="60935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2"/>
              </a:rPr>
              <a:t>GitHub URL</a:t>
            </a:r>
            <a:endParaRPr lang="en-US" sz="18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9D8976A8-F172-561B-5841-5B686CADF2C3}"/>
              </a:ext>
            </a:extLst>
          </p:cNvPr>
          <p:cNvPicPr>
            <a:picLocks noChangeAspect="1"/>
          </p:cNvPicPr>
          <p:nvPr/>
        </p:nvPicPr>
        <p:blipFill>
          <a:blip r:embed="rId3"/>
          <a:stretch>
            <a:fillRect/>
          </a:stretch>
        </p:blipFill>
        <p:spPr>
          <a:xfrm>
            <a:off x="3684536" y="2583982"/>
            <a:ext cx="4205616" cy="3256925"/>
          </a:xfrm>
          <a:prstGeom prst="rect">
            <a:avLst/>
          </a:prstGeom>
        </p:spPr>
      </p:pic>
    </p:spTree>
    <p:extLst>
      <p:ext uri="{BB962C8B-B14F-4D97-AF65-F5344CB8AC3E}">
        <p14:creationId xmlns:p14="http://schemas.microsoft.com/office/powerpoint/2010/main" val="1107220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CA" sz="1800" b="1" dirty="0">
                <a:solidFill>
                  <a:srgbClr val="333333"/>
                </a:solidFill>
                <a:effectLst/>
                <a:latin typeface="Consolas" panose="020B0609020204030204" pitchFamily="49" charset="0"/>
              </a:rPr>
              <a:t>Visualize Flight Number and the launch site.</a:t>
            </a:r>
          </a:p>
          <a:p>
            <a:pPr lvl="1"/>
            <a:r>
              <a:rPr lang="en-US" sz="1200" b="1" dirty="0" err="1"/>
              <a:t>Catplot</a:t>
            </a:r>
            <a:r>
              <a:rPr lang="en-US" sz="1200" b="1" dirty="0"/>
              <a:t> was used to visualize the where the flight was launched over the time( flight number).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Box 7">
            <a:extLst>
              <a:ext uri="{FF2B5EF4-FFF2-40B4-BE49-F238E27FC236}">
                <a16:creationId xmlns:a16="http://schemas.microsoft.com/office/drawing/2014/main" id="{4DA75235-8039-81CF-0C58-B9737EFC15FE}"/>
              </a:ext>
            </a:extLst>
          </p:cNvPr>
          <p:cNvSpPr txBox="1"/>
          <p:nvPr/>
        </p:nvSpPr>
        <p:spPr>
          <a:xfrm>
            <a:off x="5192109" y="5840907"/>
            <a:ext cx="60935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2"/>
              </a:rPr>
              <a:t>GitHub URL</a:t>
            </a:r>
            <a:endParaRPr lang="en-US" sz="18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AE5C0892-3BCF-8435-A8C7-2ACEAE920C34}"/>
              </a:ext>
            </a:extLst>
          </p:cNvPr>
          <p:cNvPicPr>
            <a:picLocks noChangeAspect="1"/>
          </p:cNvPicPr>
          <p:nvPr/>
        </p:nvPicPr>
        <p:blipFill>
          <a:blip r:embed="rId3"/>
          <a:stretch>
            <a:fillRect/>
          </a:stretch>
        </p:blipFill>
        <p:spPr>
          <a:xfrm>
            <a:off x="500218" y="3079891"/>
            <a:ext cx="11445039" cy="2242639"/>
          </a:xfrm>
          <a:prstGeom prst="rect">
            <a:avLst/>
          </a:prstGeom>
        </p:spPr>
      </p:pic>
    </p:spTree>
    <p:extLst>
      <p:ext uri="{BB962C8B-B14F-4D97-AF65-F5344CB8AC3E}">
        <p14:creationId xmlns:p14="http://schemas.microsoft.com/office/powerpoint/2010/main" val="2392927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CA" sz="1800" b="1" dirty="0">
                <a:solidFill>
                  <a:srgbClr val="333333"/>
                </a:solidFill>
                <a:effectLst/>
                <a:latin typeface="Consolas" panose="020B0609020204030204" pitchFamily="49" charset="0"/>
              </a:rPr>
              <a:t>Visualize the relationship between Payload , </a:t>
            </a:r>
            <a:r>
              <a:rPr lang="en-CA" sz="1800" b="1" dirty="0" err="1">
                <a:solidFill>
                  <a:srgbClr val="333333"/>
                </a:solidFill>
                <a:effectLst/>
                <a:latin typeface="Consolas" panose="020B0609020204030204" pitchFamily="49" charset="0"/>
              </a:rPr>
              <a:t>PayloadMass</a:t>
            </a:r>
            <a:r>
              <a:rPr lang="en-CA" sz="1800" b="1" dirty="0">
                <a:solidFill>
                  <a:srgbClr val="333333"/>
                </a:solidFill>
                <a:effectLst/>
                <a:latin typeface="Consolas" panose="020B0609020204030204" pitchFamily="49" charset="0"/>
              </a:rPr>
              <a:t> and Launch Site</a:t>
            </a:r>
          </a:p>
          <a:p>
            <a:pPr lvl="1"/>
            <a:r>
              <a:rPr lang="en-US" sz="800" b="1" dirty="0" err="1"/>
              <a:t>Catplot</a:t>
            </a:r>
            <a:r>
              <a:rPr lang="en-US" sz="800" b="1" dirty="0"/>
              <a:t> was used to verify if the payload change with the launch site.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Box 7">
            <a:extLst>
              <a:ext uri="{FF2B5EF4-FFF2-40B4-BE49-F238E27FC236}">
                <a16:creationId xmlns:a16="http://schemas.microsoft.com/office/drawing/2014/main" id="{4DA75235-8039-81CF-0C58-B9737EFC15FE}"/>
              </a:ext>
            </a:extLst>
          </p:cNvPr>
          <p:cNvSpPr txBox="1"/>
          <p:nvPr/>
        </p:nvSpPr>
        <p:spPr>
          <a:xfrm>
            <a:off x="5192109" y="5840907"/>
            <a:ext cx="60935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2"/>
              </a:rPr>
              <a:t>GitHub URL</a:t>
            </a:r>
            <a:endParaRPr lang="en-US" sz="18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581AF92D-97F5-5D3C-D2DB-D1A7A81FF9A3}"/>
              </a:ext>
            </a:extLst>
          </p:cNvPr>
          <p:cNvPicPr>
            <a:picLocks noChangeAspect="1"/>
          </p:cNvPicPr>
          <p:nvPr/>
        </p:nvPicPr>
        <p:blipFill>
          <a:blip r:embed="rId3"/>
          <a:stretch>
            <a:fillRect/>
          </a:stretch>
        </p:blipFill>
        <p:spPr>
          <a:xfrm>
            <a:off x="672783" y="2466609"/>
            <a:ext cx="8041989" cy="1575816"/>
          </a:xfrm>
          <a:prstGeom prst="rect">
            <a:avLst/>
          </a:prstGeom>
        </p:spPr>
      </p:pic>
      <p:pic>
        <p:nvPicPr>
          <p:cNvPr id="10" name="Picture 9">
            <a:extLst>
              <a:ext uri="{FF2B5EF4-FFF2-40B4-BE49-F238E27FC236}">
                <a16:creationId xmlns:a16="http://schemas.microsoft.com/office/drawing/2014/main" id="{C843EE84-B668-A198-CBD5-988BA493AAA7}"/>
              </a:ext>
            </a:extLst>
          </p:cNvPr>
          <p:cNvPicPr>
            <a:picLocks noChangeAspect="1"/>
          </p:cNvPicPr>
          <p:nvPr/>
        </p:nvPicPr>
        <p:blipFill>
          <a:blip r:embed="rId4"/>
          <a:stretch>
            <a:fillRect/>
          </a:stretch>
        </p:blipFill>
        <p:spPr>
          <a:xfrm>
            <a:off x="672783" y="4212862"/>
            <a:ext cx="8282940" cy="1625624"/>
          </a:xfrm>
          <a:prstGeom prst="rect">
            <a:avLst/>
          </a:prstGeom>
        </p:spPr>
      </p:pic>
    </p:spTree>
    <p:extLst>
      <p:ext uri="{BB962C8B-B14F-4D97-AF65-F5344CB8AC3E}">
        <p14:creationId xmlns:p14="http://schemas.microsoft.com/office/powerpoint/2010/main" val="303031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CA" sz="1800" b="1" dirty="0">
                <a:solidFill>
                  <a:srgbClr val="333333"/>
                </a:solidFill>
                <a:effectLst/>
                <a:latin typeface="Consolas" panose="020B0609020204030204" pitchFamily="49" charset="0"/>
              </a:rPr>
              <a:t>Orbit vs flight number</a:t>
            </a:r>
          </a:p>
          <a:p>
            <a:pPr lvl="1"/>
            <a:r>
              <a:rPr lang="en-US" sz="800" b="1" dirty="0" err="1"/>
              <a:t>Catplot</a:t>
            </a:r>
            <a:r>
              <a:rPr lang="en-US" sz="800" b="1" dirty="0"/>
              <a:t> was used to verify the orbit changes over the time (flight number)</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Box 7">
            <a:extLst>
              <a:ext uri="{FF2B5EF4-FFF2-40B4-BE49-F238E27FC236}">
                <a16:creationId xmlns:a16="http://schemas.microsoft.com/office/drawing/2014/main" id="{4DA75235-8039-81CF-0C58-B9737EFC15FE}"/>
              </a:ext>
            </a:extLst>
          </p:cNvPr>
          <p:cNvSpPr txBox="1"/>
          <p:nvPr/>
        </p:nvSpPr>
        <p:spPr>
          <a:xfrm>
            <a:off x="5192109" y="5840907"/>
            <a:ext cx="60935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2"/>
              </a:rPr>
              <a:t>GitHub URL</a:t>
            </a:r>
            <a:endParaRPr lang="en-US" sz="18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A5E420-64BA-5F65-DBB6-B4424595812F}"/>
              </a:ext>
            </a:extLst>
          </p:cNvPr>
          <p:cNvPicPr>
            <a:picLocks noChangeAspect="1"/>
          </p:cNvPicPr>
          <p:nvPr/>
        </p:nvPicPr>
        <p:blipFill>
          <a:blip r:embed="rId3"/>
          <a:stretch>
            <a:fillRect/>
          </a:stretch>
        </p:blipFill>
        <p:spPr>
          <a:xfrm>
            <a:off x="1002237" y="2947206"/>
            <a:ext cx="10349411" cy="2031193"/>
          </a:xfrm>
          <a:prstGeom prst="rect">
            <a:avLst/>
          </a:prstGeom>
        </p:spPr>
      </p:pic>
    </p:spTree>
    <p:extLst>
      <p:ext uri="{BB962C8B-B14F-4D97-AF65-F5344CB8AC3E}">
        <p14:creationId xmlns:p14="http://schemas.microsoft.com/office/powerpoint/2010/main" val="1180445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CA" sz="1800" b="1" dirty="0">
                <a:solidFill>
                  <a:srgbClr val="333333"/>
                </a:solidFill>
                <a:effectLst/>
                <a:latin typeface="Consolas" panose="020B0609020204030204" pitchFamily="49" charset="0"/>
              </a:rPr>
              <a:t>Success over th</a:t>
            </a:r>
            <a:r>
              <a:rPr lang="en-CA" sz="1800" b="1" dirty="0">
                <a:solidFill>
                  <a:srgbClr val="333333"/>
                </a:solidFill>
                <a:latin typeface="Consolas" panose="020B0609020204030204" pitchFamily="49" charset="0"/>
              </a:rPr>
              <a:t>e time</a:t>
            </a:r>
            <a:endParaRPr lang="en-CA" sz="1800" b="1" dirty="0">
              <a:solidFill>
                <a:srgbClr val="333333"/>
              </a:solidFill>
              <a:effectLst/>
              <a:latin typeface="Consolas" panose="020B0609020204030204" pitchFamily="49" charset="0"/>
            </a:endParaRPr>
          </a:p>
          <a:p>
            <a:pPr lvl="1"/>
            <a:r>
              <a:rPr lang="en-US" sz="800" b="1" dirty="0" err="1"/>
              <a:t>Lineplot</a:t>
            </a:r>
            <a:r>
              <a:rPr lang="en-US" sz="800" b="1" dirty="0"/>
              <a:t> is used to show trends over the time from 2010 to 2020. After 2013, the trend shows as the time goes the rate of success increase more than 80% of change to land successfully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Box 7">
            <a:extLst>
              <a:ext uri="{FF2B5EF4-FFF2-40B4-BE49-F238E27FC236}">
                <a16:creationId xmlns:a16="http://schemas.microsoft.com/office/drawing/2014/main" id="{4DA75235-8039-81CF-0C58-B9737EFC15FE}"/>
              </a:ext>
            </a:extLst>
          </p:cNvPr>
          <p:cNvSpPr txBox="1"/>
          <p:nvPr/>
        </p:nvSpPr>
        <p:spPr>
          <a:xfrm>
            <a:off x="5014309" y="5807631"/>
            <a:ext cx="60935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2"/>
              </a:rPr>
              <a:t>GitHub URL</a:t>
            </a:r>
            <a:endParaRPr lang="en-US" sz="18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4B4B7CC2-9F40-9F76-A434-00E2DF21C20D}"/>
              </a:ext>
            </a:extLst>
          </p:cNvPr>
          <p:cNvPicPr>
            <a:picLocks noChangeAspect="1"/>
          </p:cNvPicPr>
          <p:nvPr/>
        </p:nvPicPr>
        <p:blipFill>
          <a:blip r:embed="rId3"/>
          <a:stretch>
            <a:fillRect/>
          </a:stretch>
        </p:blipFill>
        <p:spPr>
          <a:xfrm>
            <a:off x="3337560" y="2508853"/>
            <a:ext cx="3889057" cy="2963091"/>
          </a:xfrm>
          <a:prstGeom prst="rect">
            <a:avLst/>
          </a:prstGeom>
        </p:spPr>
      </p:pic>
    </p:spTree>
    <p:extLst>
      <p:ext uri="{BB962C8B-B14F-4D97-AF65-F5344CB8AC3E}">
        <p14:creationId xmlns:p14="http://schemas.microsoft.com/office/powerpoint/2010/main" val="2928467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320598"/>
            <a:ext cx="1028957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colors refers whether the landing was successfully or not. The y-axis shows the 3 launch sites and finally the x-axis describe the fight number which is a direct variable to measure the time too. As the flight number increase the tries to land a rocket raise as well.</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50DD36D-3E07-4954-6C88-55466ACB865C}"/>
              </a:ext>
            </a:extLst>
          </p:cNvPr>
          <p:cNvPicPr>
            <a:picLocks noChangeAspect="1"/>
          </p:cNvPicPr>
          <p:nvPr/>
        </p:nvPicPr>
        <p:blipFill>
          <a:blip r:embed="rId3"/>
          <a:stretch>
            <a:fillRect/>
          </a:stretch>
        </p:blipFill>
        <p:spPr>
          <a:xfrm>
            <a:off x="305291" y="1681375"/>
            <a:ext cx="11445039" cy="2242639"/>
          </a:xfrm>
          <a:prstGeom prst="rect">
            <a:avLst/>
          </a:prstGeom>
        </p:spPr>
      </p:pic>
      <p:sp>
        <p:nvSpPr>
          <p:cNvPr id="2" name="TextBox 1">
            <a:extLst>
              <a:ext uri="{FF2B5EF4-FFF2-40B4-BE49-F238E27FC236}">
                <a16:creationId xmlns:a16="http://schemas.microsoft.com/office/drawing/2014/main" id="{0727D296-B801-FA2C-4953-03F0D7CF3EAC}"/>
              </a:ext>
            </a:extLst>
          </p:cNvPr>
          <p:cNvSpPr txBox="1"/>
          <p:nvPr/>
        </p:nvSpPr>
        <p:spPr>
          <a:xfrm>
            <a:off x="7038372" y="6242545"/>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4"/>
              </a:rPr>
              <a:t>GitHub URL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06899"/>
            <a:ext cx="10515601" cy="1474445"/>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Orange indicate successful launch, while Blue unsuccessful launch.</a:t>
            </a:r>
          </a:p>
          <a:p>
            <a:pPr>
              <a:lnSpc>
                <a:spcPct val="100000"/>
              </a:lnSpc>
              <a:spcBef>
                <a:spcPts val="1400"/>
              </a:spcBef>
            </a:pPr>
            <a:r>
              <a:rPr lang="en-CA" sz="2200" dirty="0">
                <a:solidFill>
                  <a:schemeClr val="accent3">
                    <a:lumMod val="25000"/>
                  </a:schemeClr>
                </a:solidFill>
                <a:latin typeface="Abadi" panose="020B0604020104020204" pitchFamily="34" charset="0"/>
              </a:rPr>
              <a:t>The graphic indicates a noticeable improvement in the success rate over time, as indicated by the Flight Number. There seems to be a significant breakthrough around flight number 20, which resulted in a substantial increase in the success rate.</a:t>
            </a:r>
          </a:p>
          <a:p>
            <a:pPr>
              <a:lnSpc>
                <a:spcPct val="100000"/>
              </a:lnSpc>
              <a:spcBef>
                <a:spcPts val="1400"/>
              </a:spcBef>
            </a:pPr>
            <a:r>
              <a:rPr lang="en-CA" sz="2200" dirty="0">
                <a:solidFill>
                  <a:schemeClr val="accent3">
                    <a:lumMod val="25000"/>
                  </a:schemeClr>
                </a:solidFill>
                <a:latin typeface="Abadi" panose="020B0604020104020204" pitchFamily="34" charset="0"/>
              </a:rPr>
              <a:t>Additionally, the data suggests that the Cape Canaveral Space Force Station (CCAFS) is the primary launch site, as it shows the highest volume of launches compared to other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8B318E51-67C7-32B2-228A-91C9B8AF2DF2}"/>
              </a:ext>
            </a:extLst>
          </p:cNvPr>
          <p:cNvPicPr>
            <a:picLocks noChangeAspect="1"/>
          </p:cNvPicPr>
          <p:nvPr/>
        </p:nvPicPr>
        <p:blipFill>
          <a:blip r:embed="rId3"/>
          <a:stretch>
            <a:fillRect/>
          </a:stretch>
        </p:blipFill>
        <p:spPr>
          <a:xfrm>
            <a:off x="495141" y="1844309"/>
            <a:ext cx="11201717" cy="2194960"/>
          </a:xfrm>
          <a:prstGeom prst="rect">
            <a:avLst/>
          </a:prstGeom>
        </p:spPr>
      </p:pic>
      <p:sp>
        <p:nvSpPr>
          <p:cNvPr id="6" name="TextBox 5">
            <a:extLst>
              <a:ext uri="{FF2B5EF4-FFF2-40B4-BE49-F238E27FC236}">
                <a16:creationId xmlns:a16="http://schemas.microsoft.com/office/drawing/2014/main" id="{233F4787-A8D8-3A8F-4245-BE7B45125EC8}"/>
              </a:ext>
            </a:extLst>
          </p:cNvPr>
          <p:cNvSpPr txBox="1"/>
          <p:nvPr/>
        </p:nvSpPr>
        <p:spPr>
          <a:xfrm>
            <a:off x="7038372" y="6242545"/>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4"/>
              </a:rPr>
              <a:t>GitHub URL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29150"/>
            <a:ext cx="10515599" cy="1264552"/>
          </a:xfrm>
          <a:prstGeom prst="rect">
            <a:avLst/>
          </a:prstGeom>
        </p:spPr>
        <p:txBody>
          <a:bodyPr>
            <a:normAutofit fontScale="70000" lnSpcReduction="20000"/>
          </a:bodyPr>
          <a:lstStyle/>
          <a:p>
            <a:pPr marL="12700" marR="5080">
              <a:lnSpc>
                <a:spcPct val="100000"/>
              </a:lnSpc>
              <a:spcBef>
                <a:spcPts val="100"/>
              </a:spcBef>
            </a:pPr>
            <a:r>
              <a:rPr lang="es-ES" sz="2400" spc="-5" dirty="0">
                <a:latin typeface="Carlito"/>
                <a:cs typeface="Carlito"/>
              </a:rPr>
              <a:t>100% </a:t>
            </a:r>
            <a:r>
              <a:rPr lang="es-ES" sz="2400" spc="-5" dirty="0" err="1">
                <a:latin typeface="Carlito"/>
                <a:cs typeface="Carlito"/>
              </a:rPr>
              <a:t>success</a:t>
            </a:r>
            <a:r>
              <a:rPr lang="es-ES" sz="2400" spc="-5" dirty="0">
                <a:latin typeface="Carlito"/>
                <a:cs typeface="Carlito"/>
              </a:rPr>
              <a:t> rate can be </a:t>
            </a:r>
            <a:r>
              <a:rPr lang="es-ES" sz="2400" spc="-5" dirty="0" err="1">
                <a:latin typeface="Carlito"/>
                <a:cs typeface="Carlito"/>
              </a:rPr>
              <a:t>achieved</a:t>
            </a:r>
            <a:r>
              <a:rPr lang="es-ES" sz="2400" spc="-5" dirty="0">
                <a:latin typeface="Carlito"/>
                <a:cs typeface="Carlito"/>
              </a:rPr>
              <a:t> </a:t>
            </a:r>
            <a:r>
              <a:rPr lang="es-ES" sz="2400" spc="-5" dirty="0" err="1">
                <a:latin typeface="Carlito"/>
                <a:cs typeface="Carlito"/>
              </a:rPr>
              <a:t>reaching</a:t>
            </a:r>
            <a:r>
              <a:rPr lang="es-ES" sz="2400" spc="-5" dirty="0">
                <a:latin typeface="Carlito"/>
                <a:cs typeface="Carlito"/>
              </a:rPr>
              <a:t> the </a:t>
            </a:r>
            <a:r>
              <a:rPr lang="es-ES" sz="2400" spc="-5" dirty="0" err="1">
                <a:latin typeface="Carlito"/>
                <a:cs typeface="Carlito"/>
              </a:rPr>
              <a:t>orbits</a:t>
            </a:r>
            <a:r>
              <a:rPr lang="es-ES" sz="2400" spc="-5" dirty="0">
                <a:latin typeface="Carlito"/>
                <a:cs typeface="Carlito"/>
              </a:rPr>
              <a:t> ES-L1,GEO,HEO and SSO.</a:t>
            </a:r>
          </a:p>
          <a:p>
            <a:pPr marL="12700" marR="5080">
              <a:lnSpc>
                <a:spcPct val="100000"/>
              </a:lnSpc>
              <a:spcBef>
                <a:spcPts val="100"/>
              </a:spcBef>
            </a:pPr>
            <a:r>
              <a:rPr lang="es-ES" sz="2400" spc="-5" dirty="0">
                <a:solidFill>
                  <a:schemeClr val="accent3">
                    <a:lumMod val="25000"/>
                  </a:schemeClr>
                </a:solidFill>
                <a:latin typeface="Carlito"/>
              </a:rPr>
              <a:t>80% </a:t>
            </a:r>
            <a:r>
              <a:rPr lang="es-ES" sz="2400" spc="-5" dirty="0" err="1">
                <a:solidFill>
                  <a:schemeClr val="accent3">
                    <a:lumMod val="25000"/>
                  </a:schemeClr>
                </a:solidFill>
                <a:latin typeface="Carlito"/>
              </a:rPr>
              <a:t>of</a:t>
            </a:r>
            <a:r>
              <a:rPr lang="es-ES" sz="2400" spc="-5" dirty="0">
                <a:solidFill>
                  <a:schemeClr val="accent3">
                    <a:lumMod val="25000"/>
                  </a:schemeClr>
                </a:solidFill>
                <a:latin typeface="Carlito"/>
              </a:rPr>
              <a:t> </a:t>
            </a:r>
            <a:r>
              <a:rPr lang="es-ES" sz="2400" spc="-5" dirty="0" err="1">
                <a:solidFill>
                  <a:schemeClr val="accent3">
                    <a:lumMod val="25000"/>
                  </a:schemeClr>
                </a:solidFill>
                <a:latin typeface="Carlito"/>
              </a:rPr>
              <a:t>success</a:t>
            </a:r>
            <a:r>
              <a:rPr lang="es-ES" sz="2400" spc="-5" dirty="0">
                <a:solidFill>
                  <a:schemeClr val="accent3">
                    <a:lumMod val="25000"/>
                  </a:schemeClr>
                </a:solidFill>
                <a:latin typeface="Carlito"/>
              </a:rPr>
              <a:t> rate can be done </a:t>
            </a:r>
            <a:r>
              <a:rPr lang="es-ES" sz="2400" spc="-5" dirty="0" err="1">
                <a:solidFill>
                  <a:schemeClr val="accent3">
                    <a:lumMod val="25000"/>
                  </a:schemeClr>
                </a:solidFill>
                <a:latin typeface="Carlito"/>
              </a:rPr>
              <a:t>reaching</a:t>
            </a:r>
            <a:r>
              <a:rPr lang="es-ES" sz="2400" spc="-5" dirty="0">
                <a:solidFill>
                  <a:schemeClr val="accent3">
                    <a:lumMod val="25000"/>
                  </a:schemeClr>
                </a:solidFill>
                <a:latin typeface="Carlito"/>
              </a:rPr>
              <a:t> to the </a:t>
            </a:r>
            <a:r>
              <a:rPr lang="es-ES" sz="2400" spc="-5" dirty="0" err="1">
                <a:solidFill>
                  <a:schemeClr val="accent3">
                    <a:lumMod val="25000"/>
                  </a:schemeClr>
                </a:solidFill>
                <a:latin typeface="Carlito"/>
              </a:rPr>
              <a:t>orbit</a:t>
            </a:r>
            <a:r>
              <a:rPr lang="es-ES" sz="2400" spc="-5" dirty="0">
                <a:solidFill>
                  <a:schemeClr val="accent3">
                    <a:lumMod val="25000"/>
                  </a:schemeClr>
                </a:solidFill>
                <a:latin typeface="Carlito"/>
              </a:rPr>
              <a:t> VLEO.</a:t>
            </a:r>
          </a:p>
          <a:p>
            <a:pPr marL="12700" marR="5080">
              <a:lnSpc>
                <a:spcPct val="100000"/>
              </a:lnSpc>
              <a:spcBef>
                <a:spcPts val="100"/>
              </a:spcBef>
            </a:pPr>
            <a:r>
              <a:rPr lang="es-ES" sz="2400" spc="-5" dirty="0">
                <a:solidFill>
                  <a:schemeClr val="accent3">
                    <a:lumMod val="25000"/>
                  </a:schemeClr>
                </a:solidFill>
                <a:latin typeface="Carlito"/>
              </a:rPr>
              <a:t>70% </a:t>
            </a:r>
            <a:r>
              <a:rPr lang="es-ES" sz="2400" spc="-5" dirty="0" err="1">
                <a:solidFill>
                  <a:schemeClr val="accent3">
                    <a:lumMod val="25000"/>
                  </a:schemeClr>
                </a:solidFill>
                <a:latin typeface="Carlito"/>
              </a:rPr>
              <a:t>of</a:t>
            </a:r>
            <a:r>
              <a:rPr lang="es-ES" sz="2400" spc="-5" dirty="0">
                <a:solidFill>
                  <a:schemeClr val="accent3">
                    <a:lumMod val="25000"/>
                  </a:schemeClr>
                </a:solidFill>
                <a:latin typeface="Carlito"/>
              </a:rPr>
              <a:t> </a:t>
            </a:r>
            <a:r>
              <a:rPr lang="es-ES" sz="2400" spc="-5" dirty="0" err="1">
                <a:solidFill>
                  <a:schemeClr val="accent3">
                    <a:lumMod val="25000"/>
                  </a:schemeClr>
                </a:solidFill>
                <a:latin typeface="Carlito"/>
              </a:rPr>
              <a:t>success</a:t>
            </a:r>
            <a:r>
              <a:rPr lang="es-ES" sz="2400" spc="-5" dirty="0">
                <a:solidFill>
                  <a:schemeClr val="accent3">
                    <a:lumMod val="25000"/>
                  </a:schemeClr>
                </a:solidFill>
                <a:latin typeface="Carlito"/>
              </a:rPr>
              <a:t> to </a:t>
            </a:r>
            <a:r>
              <a:rPr lang="es-ES" sz="2400" spc="-5" dirty="0" err="1">
                <a:solidFill>
                  <a:schemeClr val="accent3">
                    <a:lumMod val="25000"/>
                  </a:schemeClr>
                </a:solidFill>
                <a:latin typeface="Carlito"/>
              </a:rPr>
              <a:t>land</a:t>
            </a:r>
            <a:r>
              <a:rPr lang="es-ES" sz="2400" spc="-5" dirty="0">
                <a:solidFill>
                  <a:schemeClr val="accent3">
                    <a:lumMod val="25000"/>
                  </a:schemeClr>
                </a:solidFill>
                <a:latin typeface="Carlito"/>
              </a:rPr>
              <a:t> the </a:t>
            </a:r>
            <a:r>
              <a:rPr lang="es-ES" sz="2400" spc="-5" dirty="0" err="1">
                <a:solidFill>
                  <a:schemeClr val="accent3">
                    <a:lumMod val="25000"/>
                  </a:schemeClr>
                </a:solidFill>
                <a:latin typeface="Carlito"/>
              </a:rPr>
              <a:t>stage</a:t>
            </a:r>
            <a:r>
              <a:rPr lang="es-ES" sz="2400" spc="-5" dirty="0">
                <a:solidFill>
                  <a:schemeClr val="accent3">
                    <a:lumMod val="25000"/>
                  </a:schemeClr>
                </a:solidFill>
                <a:latin typeface="Carlito"/>
              </a:rPr>
              <a:t> 1 when </a:t>
            </a:r>
            <a:r>
              <a:rPr lang="es-ES" sz="2400" spc="-5" dirty="0" err="1">
                <a:solidFill>
                  <a:schemeClr val="accent3">
                    <a:lumMod val="25000"/>
                  </a:schemeClr>
                </a:solidFill>
                <a:latin typeface="Carlito"/>
              </a:rPr>
              <a:t>reaching</a:t>
            </a:r>
            <a:r>
              <a:rPr lang="es-ES" sz="2400" spc="-5" dirty="0">
                <a:solidFill>
                  <a:schemeClr val="accent3">
                    <a:lumMod val="25000"/>
                  </a:schemeClr>
                </a:solidFill>
                <a:latin typeface="Carlito"/>
              </a:rPr>
              <a:t> to the </a:t>
            </a:r>
            <a:r>
              <a:rPr lang="es-ES" sz="2400" spc="-5" dirty="0" err="1">
                <a:solidFill>
                  <a:schemeClr val="accent3">
                    <a:lumMod val="25000"/>
                  </a:schemeClr>
                </a:solidFill>
                <a:latin typeface="Carlito"/>
              </a:rPr>
              <a:t>orbits</a:t>
            </a:r>
            <a:r>
              <a:rPr lang="es-ES" sz="2400" spc="-5" dirty="0">
                <a:solidFill>
                  <a:schemeClr val="accent3">
                    <a:lumMod val="25000"/>
                  </a:schemeClr>
                </a:solidFill>
                <a:latin typeface="Carlito"/>
              </a:rPr>
              <a:t>:</a:t>
            </a:r>
          </a:p>
          <a:p>
            <a:pPr marL="469900" marR="5080" lvl="1">
              <a:lnSpc>
                <a:spcPct val="100000"/>
              </a:lnSpc>
              <a:spcBef>
                <a:spcPts val="100"/>
              </a:spcBef>
            </a:pPr>
            <a:r>
              <a:rPr lang="es-ES" spc="-5" dirty="0">
                <a:solidFill>
                  <a:schemeClr val="accent3">
                    <a:lumMod val="25000"/>
                  </a:schemeClr>
                </a:solidFill>
                <a:latin typeface="Carlito"/>
              </a:rPr>
              <a:t>GTO,ISS,LEO,MEO and PO</a:t>
            </a:r>
            <a:endParaRPr lang="en-US" spc="-5" dirty="0">
              <a:solidFill>
                <a:schemeClr val="accent3">
                  <a:lumMod val="25000"/>
                </a:schemeClr>
              </a:solidFill>
              <a:latin typeface="Carlito"/>
            </a:endParaRPr>
          </a:p>
          <a:p>
            <a:pPr marL="12700" marR="5080">
              <a:lnSpc>
                <a:spcPct val="100000"/>
              </a:lnSpc>
              <a:spcBef>
                <a:spcPts val="100"/>
              </a:spcBef>
            </a:pPr>
            <a:r>
              <a:rPr lang="en-US" sz="2400" spc="-5" dirty="0">
                <a:solidFill>
                  <a:schemeClr val="accent3">
                    <a:lumMod val="25000"/>
                  </a:schemeClr>
                </a:solidFill>
                <a:latin typeface="Carlito"/>
              </a:rPr>
              <a:t>0% of success to reach the orbit SO.</a:t>
            </a:r>
            <a:endParaRPr lang="es-ES" sz="2400" spc="-5" dirty="0">
              <a:solidFill>
                <a:schemeClr val="accent3">
                  <a:lumMod val="25000"/>
                </a:schemeClr>
              </a:solidFill>
              <a:latin typeface="Carlito"/>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2">
            <a:extLst>
              <a:ext uri="{FF2B5EF4-FFF2-40B4-BE49-F238E27FC236}">
                <a16:creationId xmlns:a16="http://schemas.microsoft.com/office/drawing/2014/main" id="{4B8EE8A7-D97B-F9F1-E390-FA433BEA6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049" y="1377973"/>
            <a:ext cx="4094089" cy="3119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DD0861-297A-3462-86E5-99FFCC152800}"/>
              </a:ext>
            </a:extLst>
          </p:cNvPr>
          <p:cNvSpPr txBox="1"/>
          <p:nvPr/>
        </p:nvSpPr>
        <p:spPr>
          <a:xfrm>
            <a:off x="7038372" y="6242545"/>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4"/>
              </a:rPr>
              <a:t>GitHub URL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10C8EA2-4ADE-7CB1-3E6E-1F5C9409EF86}"/>
              </a:ext>
            </a:extLst>
          </p:cNvPr>
          <p:cNvPicPr>
            <a:picLocks noChangeAspect="1"/>
          </p:cNvPicPr>
          <p:nvPr/>
        </p:nvPicPr>
        <p:blipFill>
          <a:blip r:embed="rId3"/>
          <a:stretch>
            <a:fillRect/>
          </a:stretch>
        </p:blipFill>
        <p:spPr>
          <a:xfrm>
            <a:off x="310458" y="2506593"/>
            <a:ext cx="10700442" cy="2100086"/>
          </a:xfrm>
          <a:prstGeom prst="rect">
            <a:avLst/>
          </a:prstGeom>
        </p:spPr>
      </p:pic>
      <p:sp>
        <p:nvSpPr>
          <p:cNvPr id="7" name="TextBox 6">
            <a:extLst>
              <a:ext uri="{FF2B5EF4-FFF2-40B4-BE49-F238E27FC236}">
                <a16:creationId xmlns:a16="http://schemas.microsoft.com/office/drawing/2014/main" id="{D2D29085-EE87-33F1-FFB9-EB554E022502}"/>
              </a:ext>
            </a:extLst>
          </p:cNvPr>
          <p:cNvSpPr txBox="1"/>
          <p:nvPr/>
        </p:nvSpPr>
        <p:spPr>
          <a:xfrm>
            <a:off x="7038372" y="6242545"/>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4"/>
              </a:rPr>
              <a:t>GitHub URL</a:t>
            </a:r>
            <a:endParaRPr lang="en-US" sz="1800" dirty="0">
              <a:solidFill>
                <a:schemeClr val="accent3">
                  <a:lumMod val="25000"/>
                </a:schemeClr>
              </a:solidFill>
              <a:latin typeface="Abadi" panose="020B0604020104020204" pitchFamily="34" charset="0"/>
            </a:endParaRPr>
          </a:p>
        </p:txBody>
      </p:sp>
      <p:sp>
        <p:nvSpPr>
          <p:cNvPr id="8" name="Content Placeholder 2">
            <a:extLst>
              <a:ext uri="{FF2B5EF4-FFF2-40B4-BE49-F238E27FC236}">
                <a16:creationId xmlns:a16="http://schemas.microsoft.com/office/drawing/2014/main" id="{8E75D20C-1D76-1F65-0C50-9373167109AC}"/>
              </a:ext>
            </a:extLst>
          </p:cNvPr>
          <p:cNvSpPr txBox="1">
            <a:spLocks/>
          </p:cNvSpPr>
          <p:nvPr/>
        </p:nvSpPr>
        <p:spPr>
          <a:xfrm>
            <a:off x="284993" y="4512577"/>
            <a:ext cx="11622014" cy="30259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colors refers whether the landing was successfully or not. The y-axis shows the Orbits in which the rocket was aim to reach and finally the x-axis describe the fight number which is a direct variable to measure the time too. As the flight number increase the tries to land a rocket raise as well. Mainly, </a:t>
            </a:r>
            <a:r>
              <a:rPr lang="en-CA" sz="2200" dirty="0">
                <a:solidFill>
                  <a:schemeClr val="accent3">
                    <a:lumMod val="25000"/>
                  </a:schemeClr>
                </a:solidFill>
                <a:latin typeface="Abadi" panose="020B0604020104020204" pitchFamily="34" charset="0"/>
              </a:rPr>
              <a:t>The latest launches were aimed to reach the orbit VLEO and some of them were ISS, in which most of the 80% of landings were </a:t>
            </a:r>
            <a:r>
              <a:rPr lang="en-CA" sz="2200" dirty="0" err="1">
                <a:solidFill>
                  <a:schemeClr val="accent3">
                    <a:lumMod val="25000"/>
                  </a:schemeClr>
                </a:solidFill>
                <a:latin typeface="Abadi" panose="020B0604020104020204" pitchFamily="34" charset="0"/>
              </a:rPr>
              <a:t>successfull</a:t>
            </a:r>
            <a:r>
              <a:rPr lang="en-CA"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4993" y="4512577"/>
            <a:ext cx="11622014" cy="30259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graph shows the average of success of landing of the booster. We can conclude it is more feasible to recover the booster when the launch is aimed to reach the orbits ES-L1, GEO, GTO, HEO and SSO.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050" name="Picture 2">
            <a:extLst>
              <a:ext uri="{FF2B5EF4-FFF2-40B4-BE49-F238E27FC236}">
                <a16:creationId xmlns:a16="http://schemas.microsoft.com/office/drawing/2014/main" id="{05454E5E-5282-4748-DD6B-1E981DDF9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049" y="1371600"/>
            <a:ext cx="4094089" cy="31193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124C035-47DD-AE09-A20B-1649EA6B8D73}"/>
              </a:ext>
            </a:extLst>
          </p:cNvPr>
          <p:cNvSpPr txBox="1"/>
          <p:nvPr/>
        </p:nvSpPr>
        <p:spPr>
          <a:xfrm>
            <a:off x="7038372" y="6242545"/>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4"/>
              </a:rPr>
              <a:t>GitHub URL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9199489" cy="3811588"/>
          </a:xfrm>
          <a:prstGeom prst="rect">
            <a:avLst/>
          </a:prstGeom>
        </p:spPr>
        <p:txBody>
          <a:bodyPr>
            <a:normAutofit/>
          </a:bodyPr>
          <a:lstStyle/>
          <a:p>
            <a:pPr>
              <a:lnSpc>
                <a:spcPct val="100000"/>
              </a:lnSpc>
              <a:spcBef>
                <a:spcPts val="1400"/>
              </a:spcBef>
            </a:pPr>
            <a:r>
              <a:rPr lang="en-CA" sz="2200" dirty="0" err="1">
                <a:solidFill>
                  <a:schemeClr val="accent3">
                    <a:lumMod val="25000"/>
                  </a:schemeClr>
                </a:solidFill>
                <a:latin typeface="Abadi" panose="020B0604020104020204" pitchFamily="34" charset="0"/>
              </a:rPr>
              <a:t>Lineplot</a:t>
            </a:r>
            <a:r>
              <a:rPr lang="en-CA" sz="2200" dirty="0">
                <a:solidFill>
                  <a:schemeClr val="accent3">
                    <a:lumMod val="25000"/>
                  </a:schemeClr>
                </a:solidFill>
                <a:latin typeface="Abadi" panose="020B0604020104020204" pitchFamily="34" charset="0"/>
              </a:rPr>
              <a:t> is used to show trends over the time from 2010 to 2020. After 2013, the trend shows as the time goes the rate of success increase more than 80% of change to land successfully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6A7EF725-BAD8-E950-9325-F4EDF97AB00D}"/>
              </a:ext>
            </a:extLst>
          </p:cNvPr>
          <p:cNvPicPr>
            <a:picLocks noChangeAspect="1"/>
          </p:cNvPicPr>
          <p:nvPr/>
        </p:nvPicPr>
        <p:blipFill>
          <a:blip r:embed="rId3"/>
          <a:stretch>
            <a:fillRect/>
          </a:stretch>
        </p:blipFill>
        <p:spPr>
          <a:xfrm>
            <a:off x="2397760" y="3464120"/>
            <a:ext cx="3889057" cy="2963091"/>
          </a:xfrm>
          <a:prstGeom prst="rect">
            <a:avLst/>
          </a:prstGeom>
        </p:spPr>
      </p:pic>
      <p:sp>
        <p:nvSpPr>
          <p:cNvPr id="7" name="TextBox 6">
            <a:extLst>
              <a:ext uri="{FF2B5EF4-FFF2-40B4-BE49-F238E27FC236}">
                <a16:creationId xmlns:a16="http://schemas.microsoft.com/office/drawing/2014/main" id="{288C69C1-5A10-9398-9137-2EB021982BA7}"/>
              </a:ext>
            </a:extLst>
          </p:cNvPr>
          <p:cNvSpPr txBox="1"/>
          <p:nvPr/>
        </p:nvSpPr>
        <p:spPr>
          <a:xfrm>
            <a:off x="7038372" y="6242545"/>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hlinkClick r:id="rId4"/>
              </a:rPr>
              <a:t>GitHub URL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7500" y="1825624"/>
            <a:ext cx="5778499" cy="4493725"/>
          </a:xfrm>
          <a:prstGeom prst="rect">
            <a:avLst/>
          </a:prstGeom>
        </p:spPr>
        <p:txBody>
          <a:bodyPr>
            <a:normAutofit fontScale="92500" lnSpcReduction="10000"/>
          </a:bodyPr>
          <a:lstStyle/>
          <a:p>
            <a:pPr>
              <a:lnSpc>
                <a:spcPct val="100000"/>
              </a:lnSpc>
              <a:spcBef>
                <a:spcPts val="1400"/>
              </a:spcBef>
            </a:pPr>
            <a:r>
              <a:rPr lang="en-CA" sz="1100" dirty="0">
                <a:solidFill>
                  <a:schemeClr val="accent3">
                    <a:lumMod val="25000"/>
                  </a:schemeClr>
                </a:solidFill>
                <a:latin typeface="Abadi" panose="020B0604020104020204" pitchFamily="34" charset="0"/>
              </a:rPr>
              <a:t>After the execution of the launch sites, we find 4 all them:</a:t>
            </a:r>
          </a:p>
          <a:p>
            <a:pPr lvl="1">
              <a:lnSpc>
                <a:spcPct val="100000"/>
              </a:lnSpc>
              <a:spcBef>
                <a:spcPts val="1400"/>
              </a:spcBef>
            </a:pPr>
            <a:r>
              <a:rPr lang="en-CA" sz="1300" dirty="0">
                <a:solidFill>
                  <a:schemeClr val="accent3">
                    <a:lumMod val="25000"/>
                  </a:schemeClr>
                </a:solidFill>
                <a:latin typeface="Abadi" panose="020B0604020104020204" pitchFamily="34" charset="0"/>
              </a:rPr>
              <a:t>CCAFS LC-40: This refers to Cape Canaveral Air Force Station Launch Complex 40, located in Florida, USA. It is one of the primary launch sites used by SpaceX for launching Falcon 9 and Falcon Heavy rockets.</a:t>
            </a:r>
          </a:p>
          <a:p>
            <a:pPr lvl="1">
              <a:lnSpc>
                <a:spcPct val="100000"/>
              </a:lnSpc>
              <a:spcBef>
                <a:spcPts val="1400"/>
              </a:spcBef>
            </a:pPr>
            <a:endParaRPr lang="en-CA" sz="1300" dirty="0">
              <a:solidFill>
                <a:schemeClr val="accent3">
                  <a:lumMod val="25000"/>
                </a:schemeClr>
              </a:solidFill>
              <a:latin typeface="Abadi" panose="020B0604020104020204" pitchFamily="34" charset="0"/>
            </a:endParaRPr>
          </a:p>
          <a:p>
            <a:pPr lvl="1">
              <a:lnSpc>
                <a:spcPct val="100000"/>
              </a:lnSpc>
              <a:spcBef>
                <a:spcPts val="1400"/>
              </a:spcBef>
            </a:pPr>
            <a:r>
              <a:rPr lang="en-CA" sz="1300" dirty="0">
                <a:solidFill>
                  <a:schemeClr val="accent3">
                    <a:lumMod val="25000"/>
                  </a:schemeClr>
                </a:solidFill>
                <a:latin typeface="Abadi" panose="020B0604020104020204" pitchFamily="34" charset="0"/>
              </a:rPr>
              <a:t>VAFB SLC-4E: This stands for Vandenberg Air Force Base Space Launch Complex 4E, situated in California, USA. It is another launch site used by SpaceX for launching primarily polar orbit missions.</a:t>
            </a:r>
          </a:p>
          <a:p>
            <a:pPr lvl="1">
              <a:lnSpc>
                <a:spcPct val="100000"/>
              </a:lnSpc>
              <a:spcBef>
                <a:spcPts val="1400"/>
              </a:spcBef>
            </a:pPr>
            <a:endParaRPr lang="en-CA" sz="1300" dirty="0">
              <a:solidFill>
                <a:schemeClr val="accent3">
                  <a:lumMod val="25000"/>
                </a:schemeClr>
              </a:solidFill>
              <a:latin typeface="Abadi" panose="020B0604020104020204" pitchFamily="34" charset="0"/>
            </a:endParaRPr>
          </a:p>
          <a:p>
            <a:pPr lvl="1">
              <a:lnSpc>
                <a:spcPct val="100000"/>
              </a:lnSpc>
              <a:spcBef>
                <a:spcPts val="1400"/>
              </a:spcBef>
            </a:pPr>
            <a:r>
              <a:rPr lang="en-CA" sz="1300" dirty="0">
                <a:solidFill>
                  <a:schemeClr val="accent3">
                    <a:lumMod val="25000"/>
                  </a:schemeClr>
                </a:solidFill>
                <a:latin typeface="Abadi" panose="020B0604020104020204" pitchFamily="34" charset="0"/>
              </a:rPr>
              <a:t>KSC LC-39A: This denotes Kennedy Space Center Launch Complex 39A, located in Florida, USA. It is a historic launch site that has been used for numerous crewed missions, including SpaceX's Falcon 9 launches and the launch of the Crew Dragon spacecraft.</a:t>
            </a:r>
          </a:p>
          <a:p>
            <a:pPr lvl="1">
              <a:lnSpc>
                <a:spcPct val="100000"/>
              </a:lnSpc>
              <a:spcBef>
                <a:spcPts val="1400"/>
              </a:spcBef>
            </a:pPr>
            <a:endParaRPr lang="en-CA" sz="1300" dirty="0">
              <a:solidFill>
                <a:schemeClr val="accent3">
                  <a:lumMod val="25000"/>
                </a:schemeClr>
              </a:solidFill>
              <a:latin typeface="Abadi" panose="020B0604020104020204" pitchFamily="34" charset="0"/>
            </a:endParaRPr>
          </a:p>
          <a:p>
            <a:pPr lvl="1">
              <a:lnSpc>
                <a:spcPct val="100000"/>
              </a:lnSpc>
              <a:spcBef>
                <a:spcPts val="1400"/>
              </a:spcBef>
            </a:pPr>
            <a:r>
              <a:rPr lang="en-CA" sz="1300" dirty="0">
                <a:solidFill>
                  <a:schemeClr val="accent3">
                    <a:lumMod val="25000"/>
                  </a:schemeClr>
                </a:solidFill>
                <a:latin typeface="Abadi" panose="020B0604020104020204" pitchFamily="34" charset="0"/>
              </a:rPr>
              <a:t>CCAFS SLC-40: This is another reference to Cape Canaveral Air Force Station Launch Complex 40, which is the same as the first entry mentioned. It indicates the same launch site in Florida used by SpaceX for Falcon 9 and Falcon Heavy launches.</a:t>
            </a:r>
            <a:endParaRPr lang="en-US" sz="13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681CC84-619C-6D18-DEDE-B2E4AC9692CD}"/>
              </a:ext>
            </a:extLst>
          </p:cNvPr>
          <p:cNvPicPr>
            <a:picLocks noChangeAspect="1"/>
          </p:cNvPicPr>
          <p:nvPr/>
        </p:nvPicPr>
        <p:blipFill>
          <a:blip r:embed="rId3"/>
          <a:stretch>
            <a:fillRect/>
          </a:stretch>
        </p:blipFill>
        <p:spPr>
          <a:xfrm>
            <a:off x="6311900" y="1970502"/>
            <a:ext cx="4464435" cy="31722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80530" y="1786760"/>
            <a:ext cx="10791663" cy="4046482"/>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CA" sz="2200" dirty="0">
                <a:solidFill>
                  <a:schemeClr val="accent3">
                    <a:lumMod val="25000"/>
                  </a:schemeClr>
                </a:solidFill>
                <a:latin typeface="Abadi" panose="020B0604020104020204" pitchFamily="34" charset="0"/>
              </a:rPr>
              <a:t>I collected data from the public SpaceX API and the SpaceX Wikipedia page. Then, I added a column called 'class' to classify successful landings. To analyze the data, I used SQL, visualizations, folium maps, and dashboards. I selected the relevant columns as features for further analysis.</a:t>
            </a:r>
          </a:p>
          <a:p>
            <a:pPr>
              <a:lnSpc>
                <a:spcPct val="100000"/>
              </a:lnSpc>
              <a:spcBef>
                <a:spcPts val="1400"/>
              </a:spcBef>
            </a:pPr>
            <a:r>
              <a:rPr lang="en-CA" sz="2200" dirty="0">
                <a:solidFill>
                  <a:schemeClr val="accent3">
                    <a:lumMod val="25000"/>
                  </a:schemeClr>
                </a:solidFill>
                <a:latin typeface="Abadi" panose="020B0604020104020204" pitchFamily="34" charset="0"/>
              </a:rPr>
              <a:t>Next, I converted all the categorical variables into binary using a technique called one hot encoding. I standardized the data and used </a:t>
            </a:r>
            <a:r>
              <a:rPr lang="en-CA" sz="2200" dirty="0" err="1">
                <a:solidFill>
                  <a:schemeClr val="accent3">
                    <a:lumMod val="25000"/>
                  </a:schemeClr>
                </a:solidFill>
                <a:latin typeface="Abadi" panose="020B0604020104020204" pitchFamily="34" charset="0"/>
              </a:rPr>
              <a:t>GridSearchCV</a:t>
            </a:r>
            <a:r>
              <a:rPr lang="en-CA" sz="2200" dirty="0">
                <a:solidFill>
                  <a:schemeClr val="accent3">
                    <a:lumMod val="25000"/>
                  </a:schemeClr>
                </a:solidFill>
                <a:latin typeface="Abadi" panose="020B0604020104020204" pitchFamily="34" charset="0"/>
              </a:rPr>
              <a:t> to find the best parameters for the machine learning models. Finally, I visualized the accuracy scores of all the models.</a:t>
            </a:r>
          </a:p>
          <a:p>
            <a:pPr>
              <a:lnSpc>
                <a:spcPct val="100000"/>
              </a:lnSpc>
              <a:spcBef>
                <a:spcPts val="1400"/>
              </a:spcBef>
            </a:pPr>
            <a:r>
              <a:rPr lang="en-CA" sz="2200" dirty="0">
                <a:solidFill>
                  <a:schemeClr val="accent3">
                    <a:lumMod val="25000"/>
                  </a:schemeClr>
                </a:solidFill>
                <a:latin typeface="Abadi" panose="020B0604020104020204" pitchFamily="34" charset="0"/>
              </a:rPr>
              <a:t>I created four machine learning models: Logistic Regression, Support Vector Machine, Decision Tree Classifier, and K Nearest Neighbors. Surprisingly, all the models produced similar results, with an accuracy rate of around 83.33%. However, it's important to note that all the models tended to over-predict successful landings.</a:t>
            </a:r>
          </a:p>
          <a:p>
            <a:pPr>
              <a:lnSpc>
                <a:spcPct val="100000"/>
              </a:lnSpc>
              <a:spcBef>
                <a:spcPts val="1400"/>
              </a:spcBef>
            </a:pPr>
            <a:r>
              <a:rPr lang="en-CA" sz="2200" dirty="0">
                <a:solidFill>
                  <a:schemeClr val="accent3">
                    <a:lumMod val="25000"/>
                  </a:schemeClr>
                </a:solidFill>
                <a:latin typeface="Abadi" panose="020B0604020104020204" pitchFamily="34" charset="0"/>
              </a:rPr>
              <a:t>To improve the model's accuracy and make more accurate predictions, we need to gather more data.</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 y="4819348"/>
            <a:ext cx="862329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first 5 entries of launch Sites that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B47F234-8988-DFA1-DCFB-306A2495B19F}"/>
              </a:ext>
            </a:extLst>
          </p:cNvPr>
          <p:cNvPicPr>
            <a:picLocks noChangeAspect="1"/>
          </p:cNvPicPr>
          <p:nvPr/>
        </p:nvPicPr>
        <p:blipFill>
          <a:blip r:embed="rId3"/>
          <a:stretch>
            <a:fillRect/>
          </a:stretch>
        </p:blipFill>
        <p:spPr>
          <a:xfrm>
            <a:off x="266700" y="1546479"/>
            <a:ext cx="12192000" cy="28140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3828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sums the total payload mass in kg where NASA (CRS) is the customer.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7D6F12E-C241-9739-6D28-ED867AE261C9}"/>
              </a:ext>
            </a:extLst>
          </p:cNvPr>
          <p:cNvPicPr>
            <a:picLocks noChangeAspect="1"/>
          </p:cNvPicPr>
          <p:nvPr/>
        </p:nvPicPr>
        <p:blipFill>
          <a:blip r:embed="rId3"/>
          <a:stretch>
            <a:fillRect/>
          </a:stretch>
        </p:blipFill>
        <p:spPr>
          <a:xfrm>
            <a:off x="4152899" y="1944524"/>
            <a:ext cx="6058453" cy="233395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25154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compute the average of payload mass in kg where the rocket use booster with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2C35EF1-EBB4-52F4-EDBE-7040AB197173}"/>
              </a:ext>
            </a:extLst>
          </p:cNvPr>
          <p:cNvPicPr>
            <a:picLocks noChangeAspect="1"/>
          </p:cNvPicPr>
          <p:nvPr/>
        </p:nvPicPr>
        <p:blipFill>
          <a:blip r:embed="rId3"/>
          <a:stretch>
            <a:fillRect/>
          </a:stretch>
        </p:blipFill>
        <p:spPr>
          <a:xfrm>
            <a:off x="1390073" y="1610185"/>
            <a:ext cx="8268854" cy="239110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way to determine the first successful ground landing date is computing the minimum date where the mission outcome was success, which was 2010-04-06.</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81090F-7F0C-2487-0A36-D20D06F60A60}"/>
              </a:ext>
            </a:extLst>
          </p:cNvPr>
          <p:cNvPicPr>
            <a:picLocks noChangeAspect="1"/>
          </p:cNvPicPr>
          <p:nvPr/>
        </p:nvPicPr>
        <p:blipFill>
          <a:blip r:embed="rId3"/>
          <a:stretch>
            <a:fillRect/>
          </a:stretch>
        </p:blipFill>
        <p:spPr>
          <a:xfrm>
            <a:off x="1676401" y="3598923"/>
            <a:ext cx="7430537" cy="205768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845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shows 4 boosters versions </a:t>
            </a:r>
            <a:r>
              <a:rPr lang="en-US" sz="2200" dirty="0">
                <a:solidFill>
                  <a:schemeClr val="accent3">
                    <a:lumMod val="25000"/>
                  </a:schemeClr>
                </a:solidFill>
                <a:latin typeface="Abadi"/>
              </a:rPr>
              <a:t>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4F5B3A9A-9BD4-7DFC-70B7-A1258BB4E7C4}"/>
              </a:ext>
            </a:extLst>
          </p:cNvPr>
          <p:cNvPicPr>
            <a:picLocks noChangeAspect="1"/>
          </p:cNvPicPr>
          <p:nvPr/>
        </p:nvPicPr>
        <p:blipFill>
          <a:blip r:embed="rId3"/>
          <a:stretch>
            <a:fillRect/>
          </a:stretch>
        </p:blipFill>
        <p:spPr>
          <a:xfrm>
            <a:off x="1832117" y="3810697"/>
            <a:ext cx="8254255" cy="236626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99% of the mission outcomes were successfully while the one launch has unclear payload and other failed in fight.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989A9D8-F780-DBC1-5B5F-9A0C9FA1B5DB}"/>
              </a:ext>
            </a:extLst>
          </p:cNvPr>
          <p:cNvPicPr>
            <a:picLocks noChangeAspect="1"/>
          </p:cNvPicPr>
          <p:nvPr/>
        </p:nvPicPr>
        <p:blipFill>
          <a:blip r:embed="rId3"/>
          <a:stretch>
            <a:fillRect/>
          </a:stretch>
        </p:blipFill>
        <p:spPr>
          <a:xfrm>
            <a:off x="1093178" y="3092230"/>
            <a:ext cx="8735644" cy="31341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list of names of the booster version are listed in the following query. The highest payload was 15600 Kg. The booster's version F9 B5 B10xx.x variation were used to carry the heaviest payloads.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1B9242E-0C6F-1C98-BC48-5BAD7F02BF05}"/>
              </a:ext>
            </a:extLst>
          </p:cNvPr>
          <p:cNvPicPr>
            <a:picLocks noChangeAspect="1"/>
          </p:cNvPicPr>
          <p:nvPr/>
        </p:nvPicPr>
        <p:blipFill>
          <a:blip r:embed="rId3"/>
          <a:stretch>
            <a:fillRect/>
          </a:stretch>
        </p:blipFill>
        <p:spPr>
          <a:xfrm>
            <a:off x="1905000" y="2884601"/>
            <a:ext cx="7478843" cy="354261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April and October,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failed in drone ship, their booster versions were similar, and launch site names was CCAFS LC-40 for in year 2015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9C7D4F7-6269-5376-DD9C-C07D21CBB6E7}"/>
              </a:ext>
            </a:extLst>
          </p:cNvPr>
          <p:cNvPicPr>
            <a:picLocks noChangeAspect="1"/>
          </p:cNvPicPr>
          <p:nvPr/>
        </p:nvPicPr>
        <p:blipFill>
          <a:blip r:embed="rId3"/>
          <a:stretch>
            <a:fillRect/>
          </a:stretch>
        </p:blipFill>
        <p:spPr>
          <a:xfrm>
            <a:off x="551637" y="3821626"/>
            <a:ext cx="10014761" cy="195369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There were 20 landings between the date 2010-06-04 and 2017-03-20,  there were 10 of them were </a:t>
            </a:r>
            <a:r>
              <a:rPr lang="en-US" sz="2200" dirty="0" err="1">
                <a:solidFill>
                  <a:schemeClr val="accent3">
                    <a:lumMod val="25000"/>
                  </a:schemeClr>
                </a:solidFill>
                <a:latin typeface="Abadi"/>
              </a:rPr>
              <a:t>successfull</a:t>
            </a:r>
            <a:r>
              <a:rPr lang="en-US" sz="2200" dirty="0">
                <a:solidFill>
                  <a:schemeClr val="accent3">
                    <a:lumMod val="25000"/>
                  </a:schemeClr>
                </a:solidFill>
                <a:latin typeface="Abadi"/>
              </a:rPr>
              <a:t> (5 drone ship and 5 ground pad) and 9 Failures (5 drone ships, 2 parachute and 1 complete failure).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2DA96278-F30B-812C-518B-20377803F214}"/>
              </a:ext>
            </a:extLst>
          </p:cNvPr>
          <p:cNvPicPr>
            <a:picLocks noChangeAspect="1"/>
          </p:cNvPicPr>
          <p:nvPr/>
        </p:nvPicPr>
        <p:blipFill>
          <a:blip r:embed="rId3"/>
          <a:stretch>
            <a:fillRect/>
          </a:stretch>
        </p:blipFill>
        <p:spPr>
          <a:xfrm>
            <a:off x="637864" y="4054302"/>
            <a:ext cx="9649136" cy="197127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44354"/>
            <a:ext cx="9699310" cy="3624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CA" sz="2200" dirty="0">
                <a:solidFill>
                  <a:schemeClr val="accent3">
                    <a:lumMod val="25000"/>
                  </a:schemeClr>
                </a:solidFill>
                <a:latin typeface="Abadi" panose="020B0604020104020204" pitchFamily="34" charset="0"/>
              </a:rPr>
              <a:t>Background</a:t>
            </a:r>
          </a:p>
          <a:p>
            <a:pPr lvl="1">
              <a:spcBef>
                <a:spcPts val="1400"/>
              </a:spcBef>
            </a:pPr>
            <a:r>
              <a:rPr lang="en-CA" sz="1800" dirty="0">
                <a:solidFill>
                  <a:schemeClr val="accent3">
                    <a:lumMod val="25000"/>
                  </a:schemeClr>
                </a:solidFill>
                <a:latin typeface="Abadi" panose="020B0604020104020204" pitchFamily="34" charset="0"/>
              </a:rPr>
              <a:t>Commercial travels to Space is being more affordable.</a:t>
            </a:r>
          </a:p>
          <a:p>
            <a:pPr lvl="1">
              <a:spcBef>
                <a:spcPts val="1400"/>
              </a:spcBef>
            </a:pPr>
            <a:r>
              <a:rPr lang="en-CA" sz="1800" dirty="0">
                <a:solidFill>
                  <a:schemeClr val="accent3">
                    <a:lumMod val="25000"/>
                  </a:schemeClr>
                </a:solidFill>
                <a:latin typeface="Abadi" panose="020B0604020104020204" pitchFamily="34" charset="0"/>
              </a:rPr>
              <a:t>Space X has best pricing ($62 million vs. $165 million USD)</a:t>
            </a:r>
          </a:p>
          <a:p>
            <a:pPr lvl="1">
              <a:spcBef>
                <a:spcPts val="1400"/>
              </a:spcBef>
            </a:pPr>
            <a:r>
              <a:rPr lang="en-CA" sz="1800" dirty="0">
                <a:solidFill>
                  <a:schemeClr val="accent3">
                    <a:lumMod val="25000"/>
                  </a:schemeClr>
                </a:solidFill>
                <a:latin typeface="Abadi" panose="020B0604020104020204" pitchFamily="34" charset="0"/>
              </a:rPr>
              <a:t>The reason space travel is so expensive is because the materials used are not reusable. Space Y aims to compete with Space X by finding ways to make space travel more affordable through reusing the stage 1.</a:t>
            </a:r>
            <a:endParaRPr lang="en-CA" sz="2200" dirty="0">
              <a:solidFill>
                <a:schemeClr val="accent3">
                  <a:lumMod val="25000"/>
                </a:schemeClr>
              </a:solidFill>
              <a:latin typeface="Abadi" panose="020B0604020104020204" pitchFamily="34" charset="0"/>
            </a:endParaRPr>
          </a:p>
          <a:p>
            <a:pPr marL="0" indent="0">
              <a:spcBef>
                <a:spcPts val="1400"/>
              </a:spcBef>
              <a:buNone/>
            </a:pPr>
            <a:r>
              <a:rPr lang="en-CA" sz="2200" dirty="0">
                <a:solidFill>
                  <a:schemeClr val="accent3">
                    <a:lumMod val="25000"/>
                  </a:schemeClr>
                </a:solidFill>
                <a:latin typeface="Abadi" panose="020B0604020104020204" pitchFamily="34" charset="0"/>
              </a:rPr>
              <a:t>Problem </a:t>
            </a:r>
          </a:p>
          <a:p>
            <a:pPr lvl="1">
              <a:spcBef>
                <a:spcPts val="1400"/>
              </a:spcBef>
            </a:pPr>
            <a:r>
              <a:rPr lang="en-CA" sz="1800" dirty="0">
                <a:solidFill>
                  <a:schemeClr val="accent3">
                    <a:lumMod val="25000"/>
                  </a:schemeClr>
                </a:solidFill>
                <a:latin typeface="Abadi" panose="020B0604020104020204" pitchFamily="34" charset="0"/>
              </a:rPr>
              <a:t>Space Y aims to develop the capability to predict whether or not the first stage of a rocket can be successfully recovered.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6654" y="4779701"/>
            <a:ext cx="9123289" cy="1800024"/>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Right map: all location in US</a:t>
            </a:r>
          </a:p>
          <a:p>
            <a:pPr>
              <a:lnSpc>
                <a:spcPct val="100000"/>
              </a:lnSpc>
              <a:spcBef>
                <a:spcPts val="1400"/>
              </a:spcBef>
            </a:pPr>
            <a:r>
              <a:rPr lang="en-US" dirty="0">
                <a:solidFill>
                  <a:schemeClr val="accent3">
                    <a:lumMod val="25000"/>
                  </a:schemeClr>
                </a:solidFill>
              </a:rPr>
              <a:t>Left map: Launch sites location in Florida.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dirty="0"/>
              <a:t>Florida has 3 launch sites Locations. KSC LC39A, CCAF SLC40 and CCAFS LC 40</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 sites locations</a:t>
            </a:r>
          </a:p>
        </p:txBody>
      </p:sp>
      <p:pic>
        <p:nvPicPr>
          <p:cNvPr id="6" name="Picture 5">
            <a:extLst>
              <a:ext uri="{FF2B5EF4-FFF2-40B4-BE49-F238E27FC236}">
                <a16:creationId xmlns:a16="http://schemas.microsoft.com/office/drawing/2014/main" id="{42DF3252-02C2-74D4-F907-4400E86D5E74}"/>
              </a:ext>
            </a:extLst>
          </p:cNvPr>
          <p:cNvPicPr>
            <a:picLocks noChangeAspect="1"/>
          </p:cNvPicPr>
          <p:nvPr/>
        </p:nvPicPr>
        <p:blipFill>
          <a:blip r:embed="rId3"/>
          <a:stretch>
            <a:fillRect/>
          </a:stretch>
        </p:blipFill>
        <p:spPr>
          <a:xfrm>
            <a:off x="5203417" y="1694774"/>
            <a:ext cx="5609540" cy="2281464"/>
          </a:xfrm>
          <a:prstGeom prst="rect">
            <a:avLst/>
          </a:prstGeom>
        </p:spPr>
      </p:pic>
      <p:pic>
        <p:nvPicPr>
          <p:cNvPr id="8" name="Picture 7">
            <a:extLst>
              <a:ext uri="{FF2B5EF4-FFF2-40B4-BE49-F238E27FC236}">
                <a16:creationId xmlns:a16="http://schemas.microsoft.com/office/drawing/2014/main" id="{3BB2B991-6769-CF56-1D84-CD3D36884D0D}"/>
              </a:ext>
            </a:extLst>
          </p:cNvPr>
          <p:cNvPicPr>
            <a:picLocks noChangeAspect="1"/>
          </p:cNvPicPr>
          <p:nvPr/>
        </p:nvPicPr>
        <p:blipFill>
          <a:blip r:embed="rId4"/>
          <a:stretch>
            <a:fillRect/>
          </a:stretch>
        </p:blipFill>
        <p:spPr>
          <a:xfrm>
            <a:off x="770011" y="1414213"/>
            <a:ext cx="4091295" cy="262438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902200" y="2110798"/>
            <a:ext cx="599651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26 launches were made in the location CCAFS LC 40; 7 were successfully and 19 Failed. The last 10 launches 80% were success.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Outcomes of launch (color coded)</a:t>
            </a:r>
          </a:p>
        </p:txBody>
      </p:sp>
      <p:pic>
        <p:nvPicPr>
          <p:cNvPr id="4" name="Picture 3">
            <a:extLst>
              <a:ext uri="{FF2B5EF4-FFF2-40B4-BE49-F238E27FC236}">
                <a16:creationId xmlns:a16="http://schemas.microsoft.com/office/drawing/2014/main" id="{316BF502-8CA5-7946-D1FC-8F33402074AA}"/>
              </a:ext>
            </a:extLst>
          </p:cNvPr>
          <p:cNvPicPr>
            <a:picLocks noChangeAspect="1"/>
          </p:cNvPicPr>
          <p:nvPr/>
        </p:nvPicPr>
        <p:blipFill>
          <a:blip r:embed="rId3"/>
          <a:stretch>
            <a:fillRect/>
          </a:stretch>
        </p:blipFill>
        <p:spPr>
          <a:xfrm>
            <a:off x="575232" y="2270442"/>
            <a:ext cx="4148179" cy="330565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97280" y="4785233"/>
            <a:ext cx="8597827" cy="2132013"/>
          </a:xfrm>
          <a:prstGeom prst="rect">
            <a:avLst/>
          </a:prstGeom>
        </p:spPr>
        <p:txBody>
          <a:bodyPr lIns="91440" tIns="45720" rIns="91440" bIns="45720" anchor="t">
            <a:normAutofit/>
          </a:bodyPr>
          <a:lstStyle/>
          <a:p>
            <a:pPr>
              <a:lnSpc>
                <a:spcPct val="100000"/>
              </a:lnSpc>
              <a:spcBef>
                <a:spcPts val="1400"/>
              </a:spcBef>
            </a:pPr>
            <a:r>
              <a:rPr lang="en-CA" sz="1600" b="0" i="0" dirty="0">
                <a:solidFill>
                  <a:srgbClr val="000000"/>
                </a:solidFill>
                <a:effectLst/>
                <a:latin typeface="-apple-system"/>
              </a:rPr>
              <a:t>Taking KSC LC-39A as an illustration, launch sites are strategically situated in close proximity to railways to facilitate efficient transportation of large components and supplies. They are also located near highways to ensure convenient transportation for personnel and logistical needs. Additionally, launch sites are positioned near coastlines and away from densely populated cities. This positioning serves the purpose of directing launch failures towards the sea, minimizing the risk of rockets falling on densely populated areas and prioritizing safety.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Screenshot 3</a:t>
            </a:r>
          </a:p>
        </p:txBody>
      </p:sp>
      <p:sp>
        <p:nvSpPr>
          <p:cNvPr id="2" name="object 4">
            <a:extLst>
              <a:ext uri="{FF2B5EF4-FFF2-40B4-BE49-F238E27FC236}">
                <a16:creationId xmlns:a16="http://schemas.microsoft.com/office/drawing/2014/main" id="{10C69D5A-0140-98F3-C0A4-888CB007B591}"/>
              </a:ext>
            </a:extLst>
          </p:cNvPr>
          <p:cNvSpPr/>
          <p:nvPr/>
        </p:nvSpPr>
        <p:spPr>
          <a:xfrm>
            <a:off x="1097280" y="1837944"/>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2A40DC7D-AA05-91FE-098F-F90C519A3E33}"/>
              </a:ext>
            </a:extLst>
          </p:cNvPr>
          <p:cNvGrpSpPr/>
          <p:nvPr/>
        </p:nvGrpSpPr>
        <p:grpSpPr>
          <a:xfrm>
            <a:off x="4279900" y="3466020"/>
            <a:ext cx="5994400" cy="1295401"/>
            <a:chOff x="2802635" y="3552444"/>
            <a:chExt cx="7505700" cy="1562100"/>
          </a:xfrm>
        </p:grpSpPr>
        <p:sp>
          <p:nvSpPr>
            <p:cNvPr id="6" name="object 6">
              <a:extLst>
                <a:ext uri="{FF2B5EF4-FFF2-40B4-BE49-F238E27FC236}">
                  <a16:creationId xmlns:a16="http://schemas.microsoft.com/office/drawing/2014/main" id="{8CCB159C-367E-A0E1-526C-E7955D741A9B}"/>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88A9C59E-9F81-883D-C101-252262761088}"/>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sp>
        <p:nvSpPr>
          <p:cNvPr id="2" name="object 4">
            <a:extLst>
              <a:ext uri="{FF2B5EF4-FFF2-40B4-BE49-F238E27FC236}">
                <a16:creationId xmlns:a16="http://schemas.microsoft.com/office/drawing/2014/main" id="{8C961784-9273-259B-7D8D-A593FD080F64}"/>
              </a:ext>
            </a:extLst>
          </p:cNvPr>
          <p:cNvSpPr/>
          <p:nvPr/>
        </p:nvSpPr>
        <p:spPr>
          <a:xfrm>
            <a:off x="1167891" y="1707388"/>
            <a:ext cx="2570988" cy="258165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7EA1333D-37BB-AC6C-C1AF-9E60890F1BC2}"/>
              </a:ext>
            </a:extLst>
          </p:cNvPr>
          <p:cNvSpPr/>
          <p:nvPr/>
        </p:nvSpPr>
        <p:spPr>
          <a:xfrm>
            <a:off x="2014219" y="4484624"/>
            <a:ext cx="1085087" cy="665988"/>
          </a:xfrm>
          <a:prstGeom prst="rect">
            <a:avLst/>
          </a:prstGeom>
          <a:blipFill>
            <a:blip r:embed="rId4"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1BDC58D4-4735-CB75-61DE-BFF695701021}"/>
              </a:ext>
            </a:extLst>
          </p:cNvPr>
          <p:cNvSpPr txBox="1"/>
          <p:nvPr/>
        </p:nvSpPr>
        <p:spPr>
          <a:xfrm>
            <a:off x="4356100" y="1707388"/>
            <a:ext cx="6096000" cy="4247317"/>
          </a:xfrm>
          <a:prstGeom prst="rect">
            <a:avLst/>
          </a:prstGeom>
          <a:noFill/>
        </p:spPr>
        <p:txBody>
          <a:bodyPr wrap="square">
            <a:spAutoFit/>
          </a:bodyPr>
          <a:lstStyle/>
          <a:p>
            <a:r>
              <a:rPr lang="en-CA" dirty="0"/>
              <a:t>The distribution of successful landings across all launch sites reveals some interesting patterns. Firstly, it is important to note that CCAFS LC-40 and CCAFS SLC-40 are essentially the same launch site, with CCAFS LC-40 being the old name. As a result, CCAFS and KSC have an equal number of successful landings. However, it is worth mentioning that a majority of these successful landings occurred prior to the name change.</a:t>
            </a:r>
          </a:p>
          <a:p>
            <a:endParaRPr lang="en-CA" dirty="0"/>
          </a:p>
          <a:p>
            <a:r>
              <a:rPr lang="en-CA" dirty="0"/>
              <a:t>On the other hand, VAFB has the smallest share of successful landings. This could be attributed to a smaller sample size and potentially increased difficulty in launching from the west coast. Launching from Vandenberg Air Force Base (VAFB) on the west coast may present different challenges and operational considerations compared to the Florida-based launch sites.</a:t>
            </a:r>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62400" y="1825625"/>
            <a:ext cx="6980310" cy="435133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Among the launch sites, KSC LC-39A boasts the highest success rate, having achieved 10 successful landings and experiencing only 3 instances of failed 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
        <p:nvSpPr>
          <p:cNvPr id="2" name="object 4">
            <a:extLst>
              <a:ext uri="{FF2B5EF4-FFF2-40B4-BE49-F238E27FC236}">
                <a16:creationId xmlns:a16="http://schemas.microsoft.com/office/drawing/2014/main" id="{8DFF1299-E85F-6824-5EA5-ECAA25212F76}"/>
              </a:ext>
            </a:extLst>
          </p:cNvPr>
          <p:cNvSpPr/>
          <p:nvPr/>
        </p:nvSpPr>
        <p:spPr>
          <a:xfrm>
            <a:off x="612465" y="2429255"/>
            <a:ext cx="2570988" cy="2570988"/>
          </a:xfrm>
          <a:prstGeom prst="rect">
            <a:avLst/>
          </a:prstGeom>
          <a:blipFill>
            <a:blip r:embed="rId3" cstate="print"/>
            <a:stretch>
              <a:fillRect/>
            </a:stretch>
          </a:blipFill>
        </p:spPr>
        <p:txBody>
          <a:bodyPr wrap="square" lIns="0" tIns="0" rIns="0" bIns="0" rtlCol="0"/>
          <a:lstStyle/>
          <a:p>
            <a:endParaRPr/>
          </a:p>
        </p:txBody>
      </p:sp>
      <p:sp>
        <p:nvSpPr>
          <p:cNvPr id="4" name="object 6">
            <a:extLst>
              <a:ext uri="{FF2B5EF4-FFF2-40B4-BE49-F238E27FC236}">
                <a16:creationId xmlns:a16="http://schemas.microsoft.com/office/drawing/2014/main" id="{6528084D-A300-D515-183E-FAD37FAD1F28}"/>
              </a:ext>
            </a:extLst>
          </p:cNvPr>
          <p:cNvSpPr/>
          <p:nvPr/>
        </p:nvSpPr>
        <p:spPr>
          <a:xfrm>
            <a:off x="770011" y="2124455"/>
            <a:ext cx="324611" cy="3048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925599"/>
            <a:ext cx="10414662" cy="2251364"/>
          </a:xfrm>
          <a:prstGeom prst="rect">
            <a:avLst/>
          </a:prstGeom>
        </p:spPr>
        <p:txBody>
          <a:bodyPr lIns="91440" tIns="45720" rIns="91440" bIns="45720" anchor="t">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a:t>
            </a:r>
            <a:r>
              <a:rPr lang="en-CA" sz="2200" dirty="0" err="1">
                <a:solidFill>
                  <a:schemeClr val="accent3">
                    <a:lumMod val="25000"/>
                  </a:schemeClr>
                </a:solidFill>
                <a:latin typeface="Abadi" panose="020B0604020104020204" pitchFamily="34" charset="0"/>
              </a:rPr>
              <a:t>Plotly</a:t>
            </a:r>
            <a:r>
              <a:rPr lang="en-CA" sz="2200" dirty="0">
                <a:solidFill>
                  <a:schemeClr val="accent3">
                    <a:lumMod val="25000"/>
                  </a:schemeClr>
                </a:solidFill>
                <a:latin typeface="Abadi" panose="020B0604020104020204" pitchFamily="34" charset="0"/>
              </a:rPr>
              <a:t> dashboard includes a Payload range selector, but it is currently set from 0 to 10,000 instead of the maximum payload value of 15,600. The class variable indicates a value of 1 for successful landings and 0 for failures. The scatter plot incorporates the booster version category through color coding and represents the number of launches with varying point sizes.</a:t>
            </a:r>
          </a:p>
          <a:p>
            <a:pPr>
              <a:lnSpc>
                <a:spcPct val="100000"/>
              </a:lnSpc>
              <a:spcBef>
                <a:spcPts val="1400"/>
              </a:spcBef>
            </a:pPr>
            <a:r>
              <a:rPr lang="en-CA" sz="2200" dirty="0">
                <a:solidFill>
                  <a:schemeClr val="accent3">
                    <a:lumMod val="25000"/>
                  </a:schemeClr>
                </a:solidFill>
                <a:latin typeface="Abadi" panose="020B0604020104020204" pitchFamily="34" charset="0"/>
              </a:rPr>
              <a:t>Interestingly, within the specific payload range of 0 to 6,000, there are two failed landings that stand out. These failures have payloads recorded as zero kilograms, which adds a unique aspect to the data analysis.</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
        <p:nvSpPr>
          <p:cNvPr id="2" name="object 4">
            <a:extLst>
              <a:ext uri="{FF2B5EF4-FFF2-40B4-BE49-F238E27FC236}">
                <a16:creationId xmlns:a16="http://schemas.microsoft.com/office/drawing/2014/main" id="{3ADC8EE6-3630-44ED-E94D-C54ECE220701}"/>
              </a:ext>
            </a:extLst>
          </p:cNvPr>
          <p:cNvSpPr/>
          <p:nvPr/>
        </p:nvSpPr>
        <p:spPr>
          <a:xfrm>
            <a:off x="1641690" y="1678634"/>
            <a:ext cx="8671304" cy="224696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005190" cy="3811588"/>
          </a:xfrm>
          <a:prstGeom prst="rect">
            <a:avLst/>
          </a:prstGeom>
        </p:spPr>
        <p:txBody>
          <a:bodyPr vert="horz" lIns="91440" tIns="45720" rIns="91440" bIns="45720" rtlCol="0" anchor="t">
            <a:normAutofit/>
          </a:bodyPr>
          <a:lstStyle/>
          <a:p>
            <a:pPr>
              <a:lnSpc>
                <a:spcPct val="100000"/>
              </a:lnSpc>
              <a:spcBef>
                <a:spcPts val="1400"/>
              </a:spcBef>
            </a:pPr>
            <a:r>
              <a:rPr lang="en-CA" sz="1600" b="0" i="0" dirty="0">
                <a:solidFill>
                  <a:srgbClr val="000000"/>
                </a:solidFill>
                <a:effectLst/>
                <a:latin typeface="-apple-system"/>
              </a:rPr>
              <a:t>The accuracy of all models on the test set was nearly identical, with a shared accuracy rate of 83.33%. However, it is important to consider that the test size is relatively small, consisting of only 18 samples. This limited sample size can lead to significant variance in accuracy results, as seen in the case of the Decision Tree Classifier model during repeated runs.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B46794A-61B2-0997-7F78-5FCE6672168F}"/>
              </a:ext>
            </a:extLst>
          </p:cNvPr>
          <p:cNvPicPr>
            <a:picLocks noChangeAspect="1"/>
          </p:cNvPicPr>
          <p:nvPr/>
        </p:nvPicPr>
        <p:blipFill>
          <a:blip r:embed="rId3"/>
          <a:stretch>
            <a:fillRect/>
          </a:stretch>
        </p:blipFill>
        <p:spPr>
          <a:xfrm>
            <a:off x="5123179" y="1757362"/>
            <a:ext cx="6017895" cy="33432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465689" cy="3811588"/>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Across all models, the performance on the test set was consistent, resulting in identical confusion matrices. The models correctly predicted 12 instances of successful landings when the true label indicated a successful landing. Additionally, they correctly identified 3 instances of unsuccessful landings.</a:t>
            </a:r>
          </a:p>
          <a:p>
            <a:pPr>
              <a:lnSpc>
                <a:spcPct val="100000"/>
              </a:lnSpc>
              <a:spcBef>
                <a:spcPts val="1400"/>
              </a:spcBef>
            </a:pPr>
            <a:r>
              <a:rPr lang="en-CA" sz="2200" dirty="0">
                <a:solidFill>
                  <a:schemeClr val="accent3">
                    <a:lumMod val="25000"/>
                  </a:schemeClr>
                </a:solidFill>
                <a:latin typeface="Abadi" panose="020B0604020104020204" pitchFamily="34" charset="0"/>
              </a:rPr>
              <a:t>However, it is worth noting that the models also made some misclassifications. Specifically, they incorrectly predicted 3 instances of successful landings when the true label indicated unsuccessful landings, leading to false positives. This indicates that the models tend to overpredict successful landings.</a:t>
            </a:r>
          </a:p>
          <a:p>
            <a:pPr>
              <a:lnSpc>
                <a:spcPct val="100000"/>
              </a:lnSpc>
              <a:spcBef>
                <a:spcPts val="1400"/>
              </a:spcBef>
            </a:pPr>
            <a:r>
              <a:rPr lang="en-CA" sz="2200" dirty="0">
                <a:solidFill>
                  <a:schemeClr val="accent3">
                    <a:lumMod val="25000"/>
                  </a:schemeClr>
                </a:solidFill>
                <a:latin typeface="Abadi" panose="020B0604020104020204" pitchFamily="34" charset="0"/>
              </a:rPr>
              <a:t>This observation highlights a tendency of the models to overestimate the occurrence of successful landings, which could be an area for further investigation and adjustment to improve the accuracy of predictions.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0ED6D35-5958-AA89-32F9-E64F38D77761}"/>
              </a:ext>
            </a:extLst>
          </p:cNvPr>
          <p:cNvPicPr>
            <a:picLocks noChangeAspect="1"/>
          </p:cNvPicPr>
          <p:nvPr/>
        </p:nvPicPr>
        <p:blipFill>
          <a:blip r:embed="rId3"/>
          <a:stretch>
            <a:fillRect/>
          </a:stretch>
        </p:blipFill>
        <p:spPr>
          <a:xfrm>
            <a:off x="6392440" y="2308225"/>
            <a:ext cx="3855531" cy="330993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43989" cy="4351338"/>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Developed a machine learning model for Space Y to compete with SpaceX</a:t>
            </a:r>
          </a:p>
          <a:p>
            <a:pPr>
              <a:lnSpc>
                <a:spcPct val="100000"/>
              </a:lnSpc>
              <a:spcBef>
                <a:spcPts val="1400"/>
              </a:spcBef>
            </a:pPr>
            <a:r>
              <a:rPr lang="en-CA" sz="2200" dirty="0">
                <a:solidFill>
                  <a:schemeClr val="accent3">
                    <a:lumMod val="25000"/>
                  </a:schemeClr>
                </a:solidFill>
                <a:latin typeface="Abadi" panose="020B0604020104020204" pitchFamily="34" charset="0"/>
              </a:rPr>
              <a:t>Objective: Predict successful Stage 1 landings to save ~$100 million USD</a:t>
            </a:r>
          </a:p>
          <a:p>
            <a:pPr>
              <a:lnSpc>
                <a:spcPct val="100000"/>
              </a:lnSpc>
              <a:spcBef>
                <a:spcPts val="1400"/>
              </a:spcBef>
            </a:pPr>
            <a:r>
              <a:rPr lang="en-CA" sz="2200" dirty="0">
                <a:solidFill>
                  <a:schemeClr val="accent3">
                    <a:lumMod val="25000"/>
                  </a:schemeClr>
                </a:solidFill>
                <a:latin typeface="Abadi" panose="020B0604020104020204" pitchFamily="34" charset="0"/>
              </a:rPr>
              <a:t>Utilized data from a public SpaceX API and web scraping SpaceX Wikipedia page</a:t>
            </a:r>
          </a:p>
          <a:p>
            <a:pPr>
              <a:lnSpc>
                <a:spcPct val="100000"/>
              </a:lnSpc>
              <a:spcBef>
                <a:spcPts val="1400"/>
              </a:spcBef>
            </a:pPr>
            <a:r>
              <a:rPr lang="en-CA" sz="2200" dirty="0">
                <a:solidFill>
                  <a:schemeClr val="accent3">
                    <a:lumMod val="25000"/>
                  </a:schemeClr>
                </a:solidFill>
                <a:latin typeface="Abadi" panose="020B0604020104020204" pitchFamily="34" charset="0"/>
              </a:rPr>
              <a:t>Created data labels and stored data in a DB2 SQL database</a:t>
            </a:r>
          </a:p>
          <a:p>
            <a:pPr>
              <a:lnSpc>
                <a:spcPct val="100000"/>
              </a:lnSpc>
              <a:spcBef>
                <a:spcPts val="1400"/>
              </a:spcBef>
            </a:pPr>
            <a:r>
              <a:rPr lang="en-CA" sz="2200" dirty="0">
                <a:solidFill>
                  <a:schemeClr val="accent3">
                    <a:lumMod val="25000"/>
                  </a:schemeClr>
                </a:solidFill>
                <a:latin typeface="Abadi" panose="020B0604020104020204" pitchFamily="34" charset="0"/>
              </a:rPr>
              <a:t>Developed a visualization dashboard for data analysis</a:t>
            </a:r>
          </a:p>
          <a:p>
            <a:pPr>
              <a:lnSpc>
                <a:spcPct val="100000"/>
              </a:lnSpc>
              <a:spcBef>
                <a:spcPts val="1400"/>
              </a:spcBef>
            </a:pPr>
            <a:r>
              <a:rPr lang="en-CA" sz="2200" dirty="0">
                <a:solidFill>
                  <a:schemeClr val="accent3">
                    <a:lumMod val="25000"/>
                  </a:schemeClr>
                </a:solidFill>
                <a:latin typeface="Abadi" panose="020B0604020104020204" pitchFamily="34" charset="0"/>
              </a:rPr>
              <a:t>Achieved 83% accuracy with the machine learning model</a:t>
            </a:r>
          </a:p>
          <a:p>
            <a:pPr>
              <a:lnSpc>
                <a:spcPct val="100000"/>
              </a:lnSpc>
              <a:spcBef>
                <a:spcPts val="1400"/>
              </a:spcBef>
            </a:pPr>
            <a:r>
              <a:rPr lang="en-CA" sz="2200" dirty="0" err="1">
                <a:solidFill>
                  <a:schemeClr val="accent3">
                    <a:lumMod val="25000"/>
                  </a:schemeClr>
                </a:solidFill>
                <a:latin typeface="Abadi" panose="020B0604020104020204" pitchFamily="34" charset="0"/>
              </a:rPr>
              <a:t>Allon</a:t>
            </a:r>
            <a:r>
              <a:rPr lang="en-CA" sz="2200" dirty="0">
                <a:solidFill>
                  <a:schemeClr val="accent3">
                    <a:lumMod val="25000"/>
                  </a:schemeClr>
                </a:solidFill>
                <a:latin typeface="Abadi" panose="020B0604020104020204" pitchFamily="34" charset="0"/>
              </a:rPr>
              <a:t> Mask and </a:t>
            </a:r>
            <a:r>
              <a:rPr lang="en-CA" sz="2200" dirty="0" err="1">
                <a:solidFill>
                  <a:schemeClr val="accent3">
                    <a:lumMod val="25000"/>
                  </a:schemeClr>
                </a:solidFill>
                <a:latin typeface="Abadi" panose="020B0604020104020204" pitchFamily="34" charset="0"/>
              </a:rPr>
              <a:t>SpaceY</a:t>
            </a:r>
            <a:r>
              <a:rPr lang="en-CA" sz="2200" dirty="0">
                <a:solidFill>
                  <a:schemeClr val="accent3">
                    <a:lumMod val="25000"/>
                  </a:schemeClr>
                </a:solidFill>
                <a:latin typeface="Abadi" panose="020B0604020104020204" pitchFamily="34" charset="0"/>
              </a:rPr>
              <a:t> can use the model to predict successful Stage 1 landings before launch</a:t>
            </a:r>
          </a:p>
          <a:p>
            <a:pPr>
              <a:lnSpc>
                <a:spcPct val="100000"/>
              </a:lnSpc>
              <a:spcBef>
                <a:spcPts val="1400"/>
              </a:spcBef>
            </a:pPr>
            <a:r>
              <a:rPr lang="en-CA" sz="2200" dirty="0">
                <a:solidFill>
                  <a:schemeClr val="accent3">
                    <a:lumMod val="25000"/>
                  </a:schemeClr>
                </a:solidFill>
                <a:latin typeface="Abadi" panose="020B0604020104020204" pitchFamily="34" charset="0"/>
              </a:rPr>
              <a:t>Model aids in determining whether a launch should proceed based on predicted landing success</a:t>
            </a:r>
          </a:p>
          <a:p>
            <a:pPr>
              <a:lnSpc>
                <a:spcPct val="100000"/>
              </a:lnSpc>
              <a:spcBef>
                <a:spcPts val="1400"/>
              </a:spcBef>
            </a:pPr>
            <a:r>
              <a:rPr lang="en-CA" sz="2200" dirty="0">
                <a:solidFill>
                  <a:schemeClr val="accent3">
                    <a:lumMod val="25000"/>
                  </a:schemeClr>
                </a:solidFill>
                <a:latin typeface="Abadi" panose="020B0604020104020204" pitchFamily="34" charset="0"/>
              </a:rPr>
              <a:t>Collecting more data can further improve the accuracy and identify the best machine learning model for the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12700">
              <a:lnSpc>
                <a:spcPct val="100000"/>
              </a:lnSpc>
              <a:spcBef>
                <a:spcPts val="1295"/>
              </a:spcBef>
            </a:pPr>
            <a:r>
              <a:rPr lang="en-CA" sz="2400" u="heavy" dirty="0">
                <a:solidFill>
                  <a:srgbClr val="404040"/>
                </a:solidFill>
                <a:uFill>
                  <a:solidFill>
                    <a:srgbClr val="404040"/>
                  </a:solidFill>
                </a:uFill>
                <a:latin typeface="Carlito"/>
                <a:cs typeface="Carlito"/>
              </a:rPr>
              <a:t>GitHub </a:t>
            </a:r>
            <a:r>
              <a:rPr lang="en-CA" sz="2400" u="heavy" spc="-10" dirty="0">
                <a:solidFill>
                  <a:srgbClr val="404040"/>
                </a:solidFill>
                <a:uFill>
                  <a:solidFill>
                    <a:srgbClr val="404040"/>
                  </a:solidFill>
                </a:uFill>
                <a:latin typeface="Carlito"/>
                <a:cs typeface="Carlito"/>
              </a:rPr>
              <a:t>repository</a:t>
            </a:r>
            <a:r>
              <a:rPr lang="en-CA" sz="2400" u="heavy" spc="-40" dirty="0">
                <a:solidFill>
                  <a:srgbClr val="404040"/>
                </a:solidFill>
                <a:uFill>
                  <a:solidFill>
                    <a:srgbClr val="404040"/>
                  </a:solidFill>
                </a:uFill>
                <a:latin typeface="Carlito"/>
                <a:cs typeface="Carlito"/>
              </a:rPr>
              <a:t> </a:t>
            </a:r>
            <a:r>
              <a:rPr lang="en-CA" sz="2400" u="heavy" spc="-5" dirty="0">
                <a:solidFill>
                  <a:srgbClr val="404040"/>
                </a:solidFill>
                <a:uFill>
                  <a:solidFill>
                    <a:srgbClr val="404040"/>
                  </a:solidFill>
                </a:uFill>
                <a:latin typeface="Carlito"/>
                <a:cs typeface="Carlito"/>
              </a:rPr>
              <a:t>url:</a:t>
            </a:r>
            <a:endParaRPr lang="en-CA" sz="2400" dirty="0">
              <a:latin typeface="Carlito"/>
              <a:cs typeface="Carlito"/>
            </a:endParaRPr>
          </a:p>
          <a:p>
            <a:pPr marL="0" indent="0">
              <a:lnSpc>
                <a:spcPct val="100000"/>
              </a:lnSpc>
              <a:spcBef>
                <a:spcPts val="1200"/>
              </a:spcBef>
              <a:buNone/>
            </a:pPr>
            <a:r>
              <a:rPr lang="en-CA" sz="2400" u="heavy" spc="-10" dirty="0">
                <a:solidFill>
                  <a:srgbClr val="800080"/>
                </a:solidFill>
                <a:uFill>
                  <a:solidFill>
                    <a:srgbClr val="800080"/>
                  </a:solidFill>
                </a:uFill>
                <a:latin typeface="Carlito"/>
                <a:cs typeface="Carlito"/>
              </a:rPr>
              <a:t>https://github.com/andresvdata/Captone-Project-IBM</a:t>
            </a:r>
            <a:endParaRPr lang="en-CA" sz="2400" dirty="0">
              <a:latin typeface="Carlito"/>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two sources : SpaceX public API and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wrangling by landing success.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The object of model was created, then the hyperparameters were evaluated and selected based on r2 score and result was compared to other ML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CA" sz="1800" dirty="0">
                <a:solidFill>
                  <a:schemeClr val="accent3">
                    <a:lumMod val="25000"/>
                  </a:schemeClr>
                </a:solidFill>
                <a:latin typeface="Abadi" panose="020B0604020104020204" pitchFamily="34" charset="0"/>
              </a:rPr>
              <a:t>To gather the data, I used a combination of two methods. First, I made requests to Space X's public API to get some information. Second, I scraped data from a table on Space X's Wikipedia page.</a:t>
            </a:r>
          </a:p>
          <a:p>
            <a:pPr>
              <a:lnSpc>
                <a:spcPct val="100000"/>
              </a:lnSpc>
              <a:spcBef>
                <a:spcPts val="1400"/>
              </a:spcBef>
            </a:pPr>
            <a:r>
              <a:rPr lang="en-CA" sz="1800" dirty="0">
                <a:solidFill>
                  <a:schemeClr val="accent3">
                    <a:lumMod val="25000"/>
                  </a:schemeClr>
                </a:solidFill>
                <a:latin typeface="Abadi" panose="020B0604020104020204" pitchFamily="34" charset="0"/>
              </a:rPr>
              <a:t>In the API data, we have different categories such as Flight Number, Date, Booster Version, Payload Mass, Orbit, Launch Site, Outcome, Flights, </a:t>
            </a:r>
            <a:r>
              <a:rPr lang="en-CA" sz="1800" dirty="0" err="1">
                <a:solidFill>
                  <a:schemeClr val="accent3">
                    <a:lumMod val="25000"/>
                  </a:schemeClr>
                </a:solidFill>
                <a:latin typeface="Abadi" panose="020B0604020104020204" pitchFamily="34" charset="0"/>
              </a:rPr>
              <a:t>GridFins</a:t>
            </a:r>
            <a:r>
              <a:rPr lang="en-CA" sz="1800" dirty="0">
                <a:solidFill>
                  <a:schemeClr val="accent3">
                    <a:lumMod val="25000"/>
                  </a:schemeClr>
                </a:solidFill>
                <a:latin typeface="Abadi" panose="020B0604020104020204" pitchFamily="34" charset="0"/>
              </a:rPr>
              <a:t>, Reused, Legs, Landing Pad, Block, Reused Count, Serial, Longitude, and Latitude.</a:t>
            </a:r>
          </a:p>
          <a:p>
            <a:pPr>
              <a:lnSpc>
                <a:spcPct val="100000"/>
              </a:lnSpc>
              <a:spcBef>
                <a:spcPts val="1400"/>
              </a:spcBef>
            </a:pPr>
            <a:r>
              <a:rPr lang="en-CA" sz="1800" dirty="0">
                <a:solidFill>
                  <a:schemeClr val="accent3">
                    <a:lumMod val="25000"/>
                  </a:schemeClr>
                </a:solidFill>
                <a:latin typeface="Abadi" panose="020B0604020104020204" pitchFamily="34" charset="0"/>
              </a:rPr>
              <a:t>The Wikipedia data that we gathered through web scraping includes Flight Number, Launch Site, Payload, Payload Mass, Orbit, Customer, Launch Outcome, Booster Version, Booster Landing, Date, and Time.</a:t>
            </a:r>
          </a:p>
          <a:p>
            <a:pPr>
              <a:lnSpc>
                <a:spcPct val="100000"/>
              </a:lnSpc>
              <a:spcBef>
                <a:spcPts val="1400"/>
              </a:spcBef>
            </a:pPr>
            <a:r>
              <a:rPr lang="en-CA" sz="1800" dirty="0">
                <a:solidFill>
                  <a:schemeClr val="accent3">
                    <a:lumMod val="25000"/>
                  </a:schemeClr>
                </a:solidFill>
                <a:latin typeface="Abadi" panose="020B0604020104020204" pitchFamily="34" charset="0"/>
              </a:rPr>
              <a:t>In the next slide, you will see a flowchart that explains how we collected data from the API, and in the slide after that, you will see a flowchart showing how we collected data through web scraping.</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Data collection -API</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DB563F3C-1926-D9F3-DD6F-996DBDD14AB4}"/>
              </a:ext>
            </a:extLst>
          </p:cNvPr>
          <p:cNvGraphicFramePr/>
          <p:nvPr>
            <p:extLst>
              <p:ext uri="{D42A27DB-BD31-4B8C-83A1-F6EECF244321}">
                <p14:modId xmlns:p14="http://schemas.microsoft.com/office/powerpoint/2010/main" val="3826510406"/>
              </p:ext>
            </p:extLst>
          </p:nvPr>
        </p:nvGraphicFramePr>
        <p:xfrm>
          <a:off x="6187775" y="1949714"/>
          <a:ext cx="4770035" cy="38364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17CA1332-DF5D-102E-BD8B-9931BEE22AF8}"/>
              </a:ext>
            </a:extLst>
          </p:cNvPr>
          <p:cNvPicPr>
            <a:picLocks noChangeAspect="1"/>
          </p:cNvPicPr>
          <p:nvPr/>
        </p:nvPicPr>
        <p:blipFill>
          <a:blip r:embed="rId9"/>
          <a:stretch>
            <a:fillRect/>
          </a:stretch>
        </p:blipFill>
        <p:spPr>
          <a:xfrm>
            <a:off x="1000506" y="3411740"/>
            <a:ext cx="4640263" cy="231541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5" name="Picture 4">
            <a:extLst>
              <a:ext uri="{FF2B5EF4-FFF2-40B4-BE49-F238E27FC236}">
                <a16:creationId xmlns:a16="http://schemas.microsoft.com/office/drawing/2014/main" id="{7584A438-0AC8-C0C7-F1CF-A547852252E7}"/>
              </a:ext>
            </a:extLst>
          </p:cNvPr>
          <p:cNvPicPr>
            <a:picLocks noChangeAspect="1"/>
          </p:cNvPicPr>
          <p:nvPr/>
        </p:nvPicPr>
        <p:blipFill>
          <a:blip r:embed="rId5"/>
          <a:stretch>
            <a:fillRect/>
          </a:stretch>
        </p:blipFill>
        <p:spPr>
          <a:xfrm>
            <a:off x="568398" y="3578816"/>
            <a:ext cx="4640263" cy="2315416"/>
          </a:xfrm>
          <a:prstGeom prst="rect">
            <a:avLst/>
          </a:prstGeom>
        </p:spPr>
      </p:pic>
      <p:graphicFrame>
        <p:nvGraphicFramePr>
          <p:cNvPr id="7" name="Diagram 6">
            <a:extLst>
              <a:ext uri="{FF2B5EF4-FFF2-40B4-BE49-F238E27FC236}">
                <a16:creationId xmlns:a16="http://schemas.microsoft.com/office/drawing/2014/main" id="{A8DC1370-9010-A855-EDE6-C73DD10741ED}"/>
              </a:ext>
            </a:extLst>
          </p:cNvPr>
          <p:cNvGraphicFramePr/>
          <p:nvPr>
            <p:extLst>
              <p:ext uri="{D42A27DB-BD31-4B8C-83A1-F6EECF244321}">
                <p14:modId xmlns:p14="http://schemas.microsoft.com/office/powerpoint/2010/main" val="3453753575"/>
              </p:ext>
            </p:extLst>
          </p:nvPr>
        </p:nvGraphicFramePr>
        <p:xfrm>
          <a:off x="6180211" y="2036684"/>
          <a:ext cx="4770035" cy="38364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3497</Words>
  <Application>Microsoft Office PowerPoint</Application>
  <PresentationFormat>Widescreen</PresentationFormat>
  <Paragraphs>288</Paragraphs>
  <Slides>52</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-apple-system</vt:lpstr>
      <vt:lpstr>Carlito</vt:lpstr>
      <vt:lpstr>IBM Plex Mono Text</vt:lpstr>
      <vt:lpstr>Abadi</vt:lpstr>
      <vt:lpstr>Arial</vt:lpstr>
      <vt:lpstr>Calibri</vt:lpstr>
      <vt:lpstr>Calibri Light</vt:lpstr>
      <vt:lpstr>Consolas</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Andres C V Garcia</cp:lastModifiedBy>
  <cp:revision>245</cp:revision>
  <dcterms:created xsi:type="dcterms:W3CDTF">2021-04-29T18:58:34Z</dcterms:created>
  <dcterms:modified xsi:type="dcterms:W3CDTF">2023-09-30T10:46:25Z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